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comment1.xml" ContentType="application/vnd.openxmlformats-officedocument.presentationml.comment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omments/comment2.xml" ContentType="application/vnd.openxmlformats-officedocument.presentationml.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omments/comment3.xml" ContentType="application/vnd.openxmlformats-officedocument.presentationml.comment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1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Lst>
  <p:sldSz cx="12192000" cy="6858000"/>
  <p:notesSz cx="6858000" cy="9144000"/>
  <p:embeddedFontLst>
    <p:embeddedFont>
      <p:font typeface="Roboto" panose="020B0604020202020204" charset="0"/>
      <p:regular r:id="rId121"/>
      <p:bold r:id="rId122"/>
      <p:italic r:id="rId123"/>
      <p:boldItalic r:id="rId124"/>
    </p:embeddedFont>
    <p:embeddedFont>
      <p:font typeface="Corbel" panose="020B0503020204020204" pitchFamily="34" charset="0"/>
      <p:regular r:id="rId125"/>
      <p:bold r:id="rId126"/>
      <p:italic r:id="rId127"/>
      <p:boldItalic r:id="rId128"/>
    </p:embeddedFont>
    <p:embeddedFont>
      <p:font typeface="Proxima Nova Extrabold" panose="020B0604020202020204" charset="0"/>
      <p:bold r:id="rId129"/>
    </p:embeddedFont>
    <p:embeddedFont>
      <p:font typeface="Source Code Pro" panose="020B0509030403020204" pitchFamily="49" charset="0"/>
      <p:regular r:id="rId130"/>
      <p:bold r:id="rId131"/>
    </p:embeddedFont>
    <p:embeddedFont>
      <p:font typeface="Arimo" panose="020B0604020202020204" charset="0"/>
      <p:regular r:id="rId132"/>
      <p:bold r:id="rId133"/>
      <p:italic r:id="rId134"/>
      <p:boldItalic r:id="rId135"/>
    </p:embeddedFont>
    <p:embeddedFont>
      <p:font typeface="Proxima Nova Semibold" panose="020B0604020202020204" charset="0"/>
      <p:regular r:id="rId136"/>
      <p:bold r:id="rId137"/>
      <p:boldItalic r:id="rId138"/>
    </p:embeddedFont>
    <p:embeddedFont>
      <p:font typeface="Proxima Nova" panose="020B0604020202020204" charset="0"/>
      <p:regular r:id="rId139"/>
      <p:bold r:id="rId140"/>
      <p:italic r:id="rId141"/>
      <p:boldItalic r:id="rId142"/>
    </p:embeddedFont>
    <p:embeddedFont>
      <p:font typeface="Comic Sans MS" panose="030F0702030302020204" pitchFamily="66" charset="0"/>
      <p:regular r:id="rId143"/>
      <p:bold r:id="rId144"/>
    </p:embeddedFont>
    <p:embeddedFont>
      <p:font typeface="Oswald" panose="020B0604020202020204" charset="0"/>
      <p:regular r:id="rId145"/>
      <p:bold r:id="rId146"/>
    </p:embeddedFont>
    <p:embeddedFont>
      <p:font typeface="Helvetica Neue" panose="020B0604020202020204" charset="0"/>
      <p:regular r:id="rId147"/>
      <p:bold r:id="rId148"/>
      <p:italic r:id="rId149"/>
      <p:boldItalic r:id="rId1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
          <p15:clr>
            <a:srgbClr val="9AA0A6"/>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Sampson" initials="" lastIdx="3" clrIdx="0"/>
  <p:cmAuthor id="1" name="Gabriela Pen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2C62CB-3591-4613-98CA-5C363752D3A3}">
  <a:tblStyle styleId="{302C62CB-3591-4613-98CA-5C363752D3A3}"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763481-B066-43F4-9507-5E966596AE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48"/>
      </p:cViewPr>
      <p:guideLst>
        <p:guide orient="horz" pos="4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8.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8.fntdata"/><Relationship Id="rId149" Type="http://schemas.openxmlformats.org/officeDocument/2006/relationships/font" Target="fonts/font29.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4.fntdata"/><Relationship Id="rId139" Type="http://schemas.openxmlformats.org/officeDocument/2006/relationships/font" Target="fonts/font19.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30.fntdata"/><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4.fntdata"/><Relationship Id="rId129" Type="http://schemas.openxmlformats.org/officeDocument/2006/relationships/font" Target="fonts/font9.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20.fntdata"/><Relationship Id="rId145"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0.fntdata"/><Relationship Id="rId135" Type="http://schemas.openxmlformats.org/officeDocument/2006/relationships/font" Target="fonts/font15.fntdata"/><Relationship Id="rId151"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font" Target="fonts/font5.fntdata"/><Relationship Id="rId141" Type="http://schemas.openxmlformats.org/officeDocument/2006/relationships/font" Target="fonts/font21.fntdata"/><Relationship Id="rId146"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1.fntdata"/><Relationship Id="rId136"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6.fntdata"/><Relationship Id="rId147"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fntdata"/><Relationship Id="rId142" Type="http://schemas.openxmlformats.org/officeDocument/2006/relationships/font" Target="fonts/font2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2.fntdata"/><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2.fntdata"/><Relationship Id="rId143" Type="http://schemas.openxmlformats.org/officeDocument/2006/relationships/font" Target="fonts/font23.fntdata"/><Relationship Id="rId148"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3.fntdata"/><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3.fntdata"/><Relationship Id="rId144" Type="http://schemas.openxmlformats.org/officeDocument/2006/relationships/font" Target="fonts/font24.fntdata"/><Relationship Id="rId90" Type="http://schemas.openxmlformats.org/officeDocument/2006/relationships/slide" Target="slides/slide8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01T17:36:36.581" idx="1">
    <p:pos x="559" y="690"/>
    <p:text>Is this correct? What you had in mind?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27T14:10:10.010" idx="1">
    <p:pos x="6000" y="0"/>
    <p:text>This may rely more on choice if we decide to use this scale that has a standard deviation of five pounds. 
I.e. using a scale in pounds when the correct measurement calls for the use of a scale in grams.</p:text>
  </p:cm>
  <p:cm authorId="0" dt="2019-06-27T14:10:10.010" idx="2">
    <p:pos x="6000" y="0"/>
    <p:text>This was an example from Dr Castillo, I think...and pretty much the same example is here...Why don't you adjust the notes if you have an alternate scenario you think would be better to present? Thanks!
http://www.cal.org/flad/tutorial/reliability/3andvalidity.html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6-26T22:14:57.271" idx="3">
    <p:pos x="460" y="166"/>
    <p:text>Updated this language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orbe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orbel"/>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354026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www.cdc.gov/minorityhealth/CHDIReport.html#anchor_1547838233"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www.dse.vic.gov.au/effective-engagement/introduction-to-engagement/what-is-community-engagement"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vpc.org/studies/trauma17.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vpc.org/studies/trauma17.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ho.int/features/factfiles/health_inequities/e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itylab.com/equity/2017/06/the-dramatic-health-disparities-between-rich-and-poor-americans/529245/"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ho.int/features/factfiles/health_inequities/e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itylab.com/equity/2017/06/the-dramatic-health-disparities-between-rich-and-poor-americans/52924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hicagotribune.com/business/ct-biz-chicago-has-largest-life-expectancy-gap-between-neighborhoods-20190605-story.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dse.vic.gov.au/effective-engagement/introduction-to-engagement/what-is-community-engagemen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minorityhealth/CHDIReport.html#anchor_1547838233"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ciencebuddies.org/science-fair-projects/project-ideas/FoodSci_p014/cooking-food-science/how-do-you-make-the-best-cooki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nytimes.com/2008/07/09/dining/09chip.html?_r=1&amp;ex=1216353600&amp;en=2e81fc73c88f55bf&amp;ei=5070&amp;emc=eta1&amp;oref=slogin"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sciencebuddies.org/science-fair-projects/project-ideas/FoodSci_p014/cooking-food-science/how-do-you-make-the-best-cookie"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nytimes.com/2008/07/09/dining/09chip.html?_r=1&amp;ex=1216353600&amp;en=2e81fc73c88f55bf&amp;ei=5070&amp;emc=eta1&amp;oref=slogin"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sciencebuddies.org/science-fair-projects/project-ideas/FoodSci_p014/cooking-food-science/how-do-you-make-the-best-cookie"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nytimes.com/2008/07/09/dining/09chip.html?_r=1&amp;ex=1216353600&amp;en=2e81fc73c88f55bf&amp;ei=5070&amp;emc=eta1&amp;oref=slogin"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sciencebuddies.org/science-fair-projects/project-ideas/FoodSci_p014/cooking-food-science/how-do-you-make-the-best-cooki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nytimes.com/2008/07/09/dining/09chip.html?_r=1&amp;ex=1216353600&amp;en=2e81fc73c88f55bf&amp;ei=5070&amp;emc=eta1&amp;oref=slogin"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sciencebuddies.org/science-fair-projects/project-ideas/FoodSci_p014/cooking-food-science/how-do-you-make-the-best-cookie"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nytimes.com/2008/07/09/dining/09chip.html?_r=1&amp;ex=1216353600&amp;en=2e81fc73c88f55bf&amp;ei=5070&amp;emc=eta1&amp;oref=slogin"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sciencebuddies.org/science-fair-projects/project-ideas/FoodSci_p014/cooking-food-science/how-do-you-make-the-best-cookie"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c.gov/minorityhealth/CHDIReport.html#anchor_1547838233"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nimh.nih.gov/funding/grant-writing-and-application-process/recruitment-points-to-consider-6-1-05_34848.pdf"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orbel"/>
              <a:buNone/>
            </a:pPr>
            <a:endParaRPr sz="1200" b="0" i="0" u="none" strike="noStrike" cap="none">
              <a:solidFill>
                <a:schemeClr val="dk1"/>
              </a:solidFill>
              <a:latin typeface="Corbel"/>
              <a:ea typeface="Corbel"/>
              <a:cs typeface="Corbel"/>
              <a:sym typeface="Corbel"/>
            </a:endParaRPr>
          </a:p>
        </p:txBody>
      </p:sp>
      <p:sp>
        <p:nvSpPr>
          <p:cNvPr id="88" name="Google Shape;88;p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orbel"/>
              <a:buNone/>
            </a:pPr>
            <a:fld id="{00000000-1234-1234-1234-123412341234}" type="slidenum">
              <a:rPr lang="en-US" sz="1200" b="0" i="0" u="none" strike="noStrike" cap="none">
                <a:solidFill>
                  <a:schemeClr val="dk1"/>
                </a:solidFill>
                <a:latin typeface="Corbel"/>
                <a:ea typeface="Corbel"/>
                <a:cs typeface="Corbel"/>
                <a:sym typeface="Corbel"/>
              </a:rPr>
              <a:t>1</a:t>
            </a:fld>
            <a:endParaRPr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223824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dec7cdfa4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4dec7cdfa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6351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4cc5d07d4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4cc5d07d4e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1" name="Google Shape;961;g4cc5d07d4e_0_2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100</a:t>
            </a:fld>
            <a:endParaRPr/>
          </a:p>
        </p:txBody>
      </p:sp>
    </p:spTree>
    <p:extLst>
      <p:ext uri="{BB962C8B-B14F-4D97-AF65-F5344CB8AC3E}">
        <p14:creationId xmlns:p14="http://schemas.microsoft.com/office/powerpoint/2010/main" val="9791503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58dbf10334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https://www.cdc.gov/minorityhealth/CHDIReport.html#anchor_1547838233</a:t>
            </a:r>
            <a:endParaRPr/>
          </a:p>
        </p:txBody>
      </p:sp>
      <p:sp>
        <p:nvSpPr>
          <p:cNvPr id="967" name="Google Shape;967;g58dbf10334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1713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4e0d0f4c3d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974" name="Google Shape;974;g4e0d0f4c3d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98549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4e0d0f4c3d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982" name="Google Shape;982;g4e0d0f4c3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6674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124d6fce8_1_40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990" name="Google Shape;990;g5124d6fce8_1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53938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5bdfe294d0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5bdfe294d0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8" name="Google Shape;998;g5bdfe294d0_0_10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105</a:t>
            </a:fld>
            <a:endParaRPr/>
          </a:p>
        </p:txBody>
      </p:sp>
    </p:spTree>
    <p:extLst>
      <p:ext uri="{BB962C8B-B14F-4D97-AF65-F5344CB8AC3E}">
        <p14:creationId xmlns:p14="http://schemas.microsoft.com/office/powerpoint/2010/main" val="22976243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4e0d0f4c3d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http://www.dse.vic.gov.au/effective-engagement/introduction-to-engagement/what-is-community-engagement</a:t>
            </a:r>
            <a:endParaRPr/>
          </a:p>
          <a:p>
            <a:pPr marL="0" lvl="0" indent="0" algn="l" rtl="0">
              <a:spcBef>
                <a:spcPts val="0"/>
              </a:spcBef>
              <a:spcAft>
                <a:spcPts val="0"/>
              </a:spcAft>
              <a:buClr>
                <a:schemeClr val="dk1"/>
              </a:buClr>
              <a:buSzPts val="1200"/>
              <a:buFont typeface="Corbel"/>
              <a:buNone/>
            </a:pPr>
            <a:endParaRPr/>
          </a:p>
        </p:txBody>
      </p:sp>
      <p:sp>
        <p:nvSpPr>
          <p:cNvPr id="1004" name="Google Shape;1004;g4e0d0f4c3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8056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54ed769dae_0_7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2" name="Google Shape;1012;g54ed769dae_0_7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6534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5491789a7e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0" name="Google Shape;1020;g5491789a7e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9365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4f90be2deb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1"/>
              </a:buClr>
              <a:buSzPts val="1200"/>
              <a:buFont typeface="Corbel"/>
              <a:buNone/>
            </a:pPr>
            <a:endParaRPr/>
          </a:p>
        </p:txBody>
      </p:sp>
      <p:sp>
        <p:nvSpPr>
          <p:cNvPr id="1027" name="Google Shape;1027;g4f90be2deb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049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1164d0c04_0_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51164d0c04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1003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6ca891c4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g56ca891c4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r>
              <a:rPr lang="en-US"/>
              <a:t>Second point: No interrupting others. Also, silence is not a bad thing and indicates people are thinking. Allow it. </a:t>
            </a:r>
            <a:endParaRPr/>
          </a:p>
          <a:p>
            <a:pPr marL="0" marR="0" lvl="0" indent="0" algn="l" rtl="0">
              <a:spcBef>
                <a:spcPts val="0"/>
              </a:spcBef>
              <a:spcAft>
                <a:spcPts val="0"/>
              </a:spcAft>
              <a:buClr>
                <a:schemeClr val="dk1"/>
              </a:buClr>
              <a:buSzPts val="1200"/>
              <a:buFont typeface="Corbel"/>
              <a:buNone/>
            </a:pPr>
            <a:r>
              <a:rPr lang="en-US"/>
              <a:t>Third point: Introduce the member biographies we will put together and give to every member so they have their contact information. </a:t>
            </a:r>
            <a:endParaRPr/>
          </a:p>
        </p:txBody>
      </p:sp>
      <p:sp>
        <p:nvSpPr>
          <p:cNvPr id="1036" name="Google Shape;1036;g56ca891c45_0_14:notes"/>
          <p:cNvSpPr txBox="1">
            <a:spLocks noGrp="1"/>
          </p:cNvSpPr>
          <p:nvPr>
            <p:ph type="hdr" idx="3"/>
          </p:nvPr>
        </p:nvSpPr>
        <p:spPr>
          <a:xfrm>
            <a:off x="0" y="0"/>
            <a:ext cx="29718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CEAB Consultation</a:t>
            </a:r>
            <a:endParaRPr/>
          </a:p>
        </p:txBody>
      </p:sp>
    </p:spTree>
    <p:extLst>
      <p:ext uri="{BB962C8B-B14F-4D97-AF65-F5344CB8AC3E}">
        <p14:creationId xmlns:p14="http://schemas.microsoft.com/office/powerpoint/2010/main" val="2602640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1"/>
              </a:buClr>
              <a:buSzPts val="1200"/>
              <a:buFont typeface="Corbel"/>
              <a:buNone/>
            </a:pPr>
            <a:endParaRPr/>
          </a:p>
        </p:txBody>
      </p:sp>
      <p:sp>
        <p:nvSpPr>
          <p:cNvPr id="1046" name="Google Shape;10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7714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4cc5d07d4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1"/>
              </a:buClr>
              <a:buSzPts val="1200"/>
              <a:buFont typeface="Corbel"/>
              <a:buNone/>
            </a:pPr>
            <a:endParaRPr/>
          </a:p>
        </p:txBody>
      </p:sp>
      <p:sp>
        <p:nvSpPr>
          <p:cNvPr id="1054" name="Google Shape;1054;g4cc5d07d4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1998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4cc5d07d4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g4cc5d07d4e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r>
              <a:rPr lang="en-US"/>
              <a:t>Second point: No interrupting others. Also, silence is not a bad thing and indicates people are thinking. Allow it. </a:t>
            </a:r>
            <a:endParaRPr/>
          </a:p>
          <a:p>
            <a:pPr marL="0" marR="0" lvl="0" indent="0" algn="l" rtl="0">
              <a:spcBef>
                <a:spcPts val="0"/>
              </a:spcBef>
              <a:spcAft>
                <a:spcPts val="0"/>
              </a:spcAft>
              <a:buClr>
                <a:schemeClr val="dk1"/>
              </a:buClr>
              <a:buSzPts val="1200"/>
              <a:buFont typeface="Corbel"/>
              <a:buNone/>
            </a:pPr>
            <a:r>
              <a:rPr lang="en-US"/>
              <a:t>Third point: Introduce the member biographies we will put together and give to every member so they have their contact information. </a:t>
            </a:r>
            <a:endParaRPr/>
          </a:p>
        </p:txBody>
      </p:sp>
      <p:sp>
        <p:nvSpPr>
          <p:cNvPr id="1063" name="Google Shape;1063;g4cc5d07d4e_0_34:notes"/>
          <p:cNvSpPr txBox="1">
            <a:spLocks noGrp="1"/>
          </p:cNvSpPr>
          <p:nvPr>
            <p:ph type="hdr" idx="3"/>
          </p:nvPr>
        </p:nvSpPr>
        <p:spPr>
          <a:xfrm>
            <a:off x="0" y="0"/>
            <a:ext cx="29718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CEAB Consultation</a:t>
            </a:r>
            <a:endParaRPr/>
          </a:p>
        </p:txBody>
      </p:sp>
    </p:spTree>
    <p:extLst>
      <p:ext uri="{BB962C8B-B14F-4D97-AF65-F5344CB8AC3E}">
        <p14:creationId xmlns:p14="http://schemas.microsoft.com/office/powerpoint/2010/main" val="18854314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4f90be2deb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1"/>
              </a:buClr>
              <a:buSzPts val="1200"/>
              <a:buFont typeface="Corbel"/>
              <a:buNone/>
            </a:pPr>
            <a:endParaRPr/>
          </a:p>
        </p:txBody>
      </p:sp>
      <p:sp>
        <p:nvSpPr>
          <p:cNvPr id="1072" name="Google Shape;1072;g4f90be2de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11232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5c3d3f1399_1_3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1"/>
              </a:buClr>
              <a:buSzPts val="1200"/>
              <a:buFont typeface="Corbel"/>
              <a:buNone/>
            </a:pPr>
            <a:endParaRPr/>
          </a:p>
        </p:txBody>
      </p:sp>
      <p:sp>
        <p:nvSpPr>
          <p:cNvPr id="1079" name="Google Shape;1079;g5c3d3f1399_1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7993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56ca891c45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g56ca891c45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endParaRPr/>
          </a:p>
          <a:p>
            <a:pPr marL="0" marR="0" lvl="0" indent="0" algn="l" rtl="0">
              <a:spcBef>
                <a:spcPts val="0"/>
              </a:spcBef>
              <a:spcAft>
                <a:spcPts val="0"/>
              </a:spcAft>
              <a:buClr>
                <a:schemeClr val="dk1"/>
              </a:buClr>
              <a:buSzPts val="1200"/>
              <a:buFont typeface="Corbel"/>
              <a:buNone/>
            </a:pPr>
            <a:r>
              <a:rPr lang="en-US"/>
              <a:t>Third point: Introduce the member biographies we will put together and give to every member so they have their contact information. </a:t>
            </a:r>
            <a:endParaRPr/>
          </a:p>
        </p:txBody>
      </p:sp>
      <p:sp>
        <p:nvSpPr>
          <p:cNvPr id="1087" name="Google Shape;1087;g56ca891c45_0_36:notes"/>
          <p:cNvSpPr txBox="1">
            <a:spLocks noGrp="1"/>
          </p:cNvSpPr>
          <p:nvPr>
            <p:ph type="hdr" idx="3"/>
          </p:nvPr>
        </p:nvSpPr>
        <p:spPr>
          <a:xfrm>
            <a:off x="0" y="0"/>
            <a:ext cx="29718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CEAB Consultation</a:t>
            </a:r>
            <a:endParaRPr/>
          </a:p>
        </p:txBody>
      </p:sp>
    </p:spTree>
    <p:extLst>
      <p:ext uri="{BB962C8B-B14F-4D97-AF65-F5344CB8AC3E}">
        <p14:creationId xmlns:p14="http://schemas.microsoft.com/office/powerpoint/2010/main" val="228928420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6ca891c45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6" name="Google Shape;1096;g56ca891c4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9724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31: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6" name="Google Shape;1106;p31: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51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1164d0c04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51164d0c0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52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1164d0c04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51164d0c04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78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1164d0c04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51164d0c04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24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1164d0c04_0_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51164d0c04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62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1164d0c04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51164d0c04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4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f96f3ab8b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4f96f3ab8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29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48811e9ad_3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548811e9ad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14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c30feb00a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c30feb00a_1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5c30feb00a_1_39: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19</a:t>
            </a:fld>
            <a:endParaRPr/>
          </a:p>
        </p:txBody>
      </p:sp>
    </p:spTree>
    <p:extLst>
      <p:ext uri="{BB962C8B-B14F-4D97-AF65-F5344CB8AC3E}">
        <p14:creationId xmlns:p14="http://schemas.microsoft.com/office/powerpoint/2010/main" val="50123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dec7cdf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dec7cdfa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4dec7cdfa4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2</a:t>
            </a:fld>
            <a:endParaRPr/>
          </a:p>
        </p:txBody>
      </p:sp>
    </p:spTree>
    <p:extLst>
      <p:ext uri="{BB962C8B-B14F-4D97-AF65-F5344CB8AC3E}">
        <p14:creationId xmlns:p14="http://schemas.microsoft.com/office/powerpoint/2010/main" val="285991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c3d3f1399_1_3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5c3d3f1399_1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28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4ed769dae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http://vpc.org/studies/trauma17.pdf</a:t>
            </a:r>
            <a:endParaRPr/>
          </a:p>
        </p:txBody>
      </p:sp>
      <p:sp>
        <p:nvSpPr>
          <p:cNvPr id="247" name="Google Shape;247;g54ed769da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85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c3d3f1399_1_3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http://vpc.org/studies/trauma17.pdf</a:t>
            </a:r>
            <a:endParaRPr/>
          </a:p>
        </p:txBody>
      </p:sp>
      <p:sp>
        <p:nvSpPr>
          <p:cNvPr id="256" name="Google Shape;256;g5c3d3f1399_1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81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48811e9ad_1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https://www.who.int/features/factfiles/health_inequities/en/</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4"/>
              </a:rPr>
              <a:t>https://www.citylab.com/equity/2017/06/the-dramatic-health-disparities-between-rich-and-poor-americans/529245/</a:t>
            </a:r>
            <a:endParaRPr/>
          </a:p>
        </p:txBody>
      </p:sp>
      <p:sp>
        <p:nvSpPr>
          <p:cNvPr id="266" name="Google Shape;266;g548811e9ad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88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124d6fce8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https://www.who.int/features/factfiles/health_inequities/en/</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4"/>
              </a:rPr>
              <a:t>https://www.citylab.com/equity/2017/06/the-dramatic-health-disparities-between-rich-and-poor-americans/529245/</a:t>
            </a:r>
            <a:endParaRPr/>
          </a:p>
        </p:txBody>
      </p:sp>
      <p:sp>
        <p:nvSpPr>
          <p:cNvPr id="277" name="Google Shape;277;g5124d6fce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468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124d6fce8_1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5124d6fce8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42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f90be2deb_0_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https://news.wttw.com/2017/03/23/survey-reveals-alarming-health-disparities-chicago-neighborhoods</a:t>
            </a:r>
            <a:endParaRPr/>
          </a:p>
        </p:txBody>
      </p:sp>
      <p:sp>
        <p:nvSpPr>
          <p:cNvPr id="292" name="Google Shape;292;g4f90be2de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480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dec7cdfa4_0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4dec7cdfa4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877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b1bedd18d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4b1bedd18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078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e0d0f4c3d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313" name="Google Shape;313;g4e0d0f4c3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599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84be845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4f84be84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222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f49d8d3a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321" name="Google Shape;321;g4f49d8d3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304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f90be2deb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https://news.wttw.com/2018/04/10/chicago-hospitals-strive-increase-life-expectancy-west-side</a:t>
            </a:r>
            <a:endParaRPr/>
          </a:p>
        </p:txBody>
      </p:sp>
      <p:sp>
        <p:nvSpPr>
          <p:cNvPr id="328" name="Google Shape;328;g4f90be2de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7416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c3d3f1399_1_3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https://news.wttw.com/2018/04/10/chicago-hospitals-strive-increase-life-expectancy-west-side</a:t>
            </a:r>
            <a:endParaRPr/>
          </a:p>
        </p:txBody>
      </p:sp>
      <p:sp>
        <p:nvSpPr>
          <p:cNvPr id="340" name="Google Shape;340;g5c3d3f1399_1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324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c3d3f1399_1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https://www.chicagotribune.com/business/ct-biz-chicago-has-largest-life-expectancy-gap-between-neighborhoods-20190605-story.html</a:t>
            </a:r>
            <a:endParaRPr/>
          </a:p>
          <a:p>
            <a:pPr marL="0" lvl="0" indent="0" algn="l" rtl="0">
              <a:spcBef>
                <a:spcPts val="0"/>
              </a:spcBef>
              <a:spcAft>
                <a:spcPts val="0"/>
              </a:spcAft>
              <a:buClr>
                <a:schemeClr val="dk1"/>
              </a:buClr>
              <a:buSzPts val="1200"/>
              <a:buFont typeface="Corbel"/>
              <a:buNone/>
            </a:pPr>
            <a:endParaRPr/>
          </a:p>
        </p:txBody>
      </p:sp>
      <p:sp>
        <p:nvSpPr>
          <p:cNvPr id="354" name="Google Shape;354;g5c3d3f1399_1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0797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124d6fce8_1_38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sz="1100" u="sng">
                <a:solidFill>
                  <a:schemeClr val="hlink"/>
                </a:solidFill>
                <a:latin typeface="Arial"/>
                <a:ea typeface="Arial"/>
                <a:cs typeface="Arial"/>
                <a:sym typeface="Arial"/>
                <a:hlinkClick r:id="rId3"/>
              </a:rPr>
              <a:t>http://www.dse.vic.gov.au/effective-engagement/introduction-to-engagement/what-is-community-engagement</a:t>
            </a:r>
            <a:endParaRPr/>
          </a:p>
          <a:p>
            <a:pPr marL="0" lvl="0" indent="0" algn="l" rtl="0">
              <a:spcBef>
                <a:spcPts val="0"/>
              </a:spcBef>
              <a:spcAft>
                <a:spcPts val="0"/>
              </a:spcAft>
              <a:buClr>
                <a:schemeClr val="dk1"/>
              </a:buClr>
              <a:buSzPts val="1200"/>
              <a:buFont typeface="Corbel"/>
              <a:buNone/>
            </a:pPr>
            <a:endParaRPr/>
          </a:p>
        </p:txBody>
      </p:sp>
      <p:sp>
        <p:nvSpPr>
          <p:cNvPr id="368" name="Google Shape;368;g5124d6fce8_1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6787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c3d3f1399_1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c3d3f1399_1_4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5c3d3f1399_1_44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35</a:t>
            </a:fld>
            <a:endParaRPr/>
          </a:p>
        </p:txBody>
      </p:sp>
    </p:spTree>
    <p:extLst>
      <p:ext uri="{BB962C8B-B14F-4D97-AF65-F5344CB8AC3E}">
        <p14:creationId xmlns:p14="http://schemas.microsoft.com/office/powerpoint/2010/main" val="4103027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5124d6fce8_1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5124d6fce8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21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8dbf10334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https://www.cdc.gov/minorityhealth/CHDIReport.html#anchor_1547838233</a:t>
            </a:r>
            <a:endParaRPr/>
          </a:p>
        </p:txBody>
      </p:sp>
      <p:sp>
        <p:nvSpPr>
          <p:cNvPr id="391" name="Google Shape;391;g58dbf1033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487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ed769dae_0_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54ed769dae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138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dec7cdfa4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4dec7cdfa4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31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111" name="Google Shape;111;p2: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350"/>
              <a:buFont typeface="Arial"/>
              <a:buNone/>
            </a:pPr>
            <a:fld id="{00000000-1234-1234-1234-123412341234}" type="slidenum">
              <a:rPr lang="en-US"/>
              <a:t>4</a:t>
            </a:fld>
            <a:endParaRPr/>
          </a:p>
        </p:txBody>
      </p:sp>
    </p:spTree>
    <p:extLst>
      <p:ext uri="{BB962C8B-B14F-4D97-AF65-F5344CB8AC3E}">
        <p14:creationId xmlns:p14="http://schemas.microsoft.com/office/powerpoint/2010/main" val="2165126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dec7cdfa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4dec7cdfa4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4dec7cdfa4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40</a:t>
            </a:fld>
            <a:endParaRPr/>
          </a:p>
        </p:txBody>
      </p:sp>
    </p:spTree>
    <p:extLst>
      <p:ext uri="{BB962C8B-B14F-4D97-AF65-F5344CB8AC3E}">
        <p14:creationId xmlns:p14="http://schemas.microsoft.com/office/powerpoint/2010/main" val="2288094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c30feb00a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c30feb00a_1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Brainstorm kinds of science people have heard of..</a:t>
            </a:r>
            <a:endParaRPr/>
          </a:p>
        </p:txBody>
      </p:sp>
      <p:sp>
        <p:nvSpPr>
          <p:cNvPr id="420" name="Google Shape;420;g5c30feb00a_1_9: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41</a:t>
            </a:fld>
            <a:endParaRPr/>
          </a:p>
        </p:txBody>
      </p:sp>
    </p:spTree>
    <p:extLst>
      <p:ext uri="{BB962C8B-B14F-4D97-AF65-F5344CB8AC3E}">
        <p14:creationId xmlns:p14="http://schemas.microsoft.com/office/powerpoint/2010/main" val="3238171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f79fb20f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426" name="Google Shape;426;g4f79fb20f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3807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orbel"/>
              <a:buNone/>
            </a:pPr>
            <a:endParaRPr sz="1200" b="0" i="0" u="none" strike="noStrike" cap="none">
              <a:solidFill>
                <a:schemeClr val="dk1"/>
              </a:solidFill>
              <a:latin typeface="Corbel"/>
              <a:ea typeface="Corbel"/>
              <a:cs typeface="Corbel"/>
              <a:sym typeface="Corbel"/>
            </a:endParaRPr>
          </a:p>
        </p:txBody>
      </p:sp>
      <p:sp>
        <p:nvSpPr>
          <p:cNvPr id="439" name="Google Shape;439;p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orbel"/>
              <a:buNone/>
            </a:pPr>
            <a:fld id="{00000000-1234-1234-1234-123412341234}" type="slidenum">
              <a:rPr lang="en-US" sz="1200" b="0" i="0" u="none" strike="noStrike" cap="none">
                <a:solidFill>
                  <a:schemeClr val="dk1"/>
                </a:solidFill>
                <a:latin typeface="Corbel"/>
                <a:ea typeface="Corbel"/>
                <a:cs typeface="Corbel"/>
                <a:sym typeface="Corbel"/>
              </a:rPr>
              <a:t>43</a:t>
            </a:fld>
            <a:endParaRPr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435709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447" name="Google Shape;4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6268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4ed769dae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454" name="Google Shape;454;g54ed769dae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459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https://www.sciencebuddies.org/science-fair-projects/project-ideas/FoodSci_p014/cooking-food-science/how-do-you-make-the-best-cookie</a:t>
            </a:r>
            <a:endParaRPr/>
          </a:p>
        </p:txBody>
      </p:sp>
      <p:sp>
        <p:nvSpPr>
          <p:cNvPr id="461" name="Google Shape;4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6573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bdfe294d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https://www.nytimes.com/2008/07/09/dining/09chip.html?_r=1&amp;ex=1216353600&amp;en=2e81fc73c88f55bf&amp;ei=5070&amp;emc=eta1&amp;oref=slogin</a:t>
            </a:r>
            <a:endParaRPr/>
          </a:p>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4"/>
              </a:rPr>
              <a:t>https://www.sciencebuddies.org/science-fair-projects/project-ideas/FoodSci_p014/cooking-food-science/how-do-you-make-the-best-cookie</a:t>
            </a:r>
            <a:endParaRPr/>
          </a:p>
        </p:txBody>
      </p:sp>
      <p:sp>
        <p:nvSpPr>
          <p:cNvPr id="469" name="Google Shape;469;g5bdfe294d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850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bdfe294d0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https://www.nytimes.com/2008/07/09/dining/09chip.html?_r=1&amp;ex=1216353600&amp;en=2e81fc73c88f55bf&amp;ei=5070&amp;emc=eta1&amp;oref=slogin</a:t>
            </a:r>
            <a:endParaRPr/>
          </a:p>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4"/>
              </a:rPr>
              <a:t>https://www.sciencebuddies.org/science-fair-projects/project-ideas/FoodSci_p014/cooking-food-science/how-do-you-make-the-best-cookie</a:t>
            </a:r>
            <a:endParaRPr/>
          </a:p>
        </p:txBody>
      </p:sp>
      <p:sp>
        <p:nvSpPr>
          <p:cNvPr id="478" name="Google Shape;478;g5bdfe294d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6657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bdfe294d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https://www.nytimes.com/2008/07/09/dining/09chip.html?_r=1&amp;ex=1216353600&amp;en=2e81fc73c88f55bf&amp;ei=5070&amp;emc=eta1&amp;oref=slogin</a:t>
            </a:r>
            <a:endParaRPr/>
          </a:p>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4"/>
              </a:rPr>
              <a:t>https://www.sciencebuddies.org/science-fair-projects/project-ideas/FoodSci_p014/cooking-food-science/how-do-you-make-the-best-cookie</a:t>
            </a:r>
            <a:endParaRPr/>
          </a:p>
        </p:txBody>
      </p:sp>
      <p:sp>
        <p:nvSpPr>
          <p:cNvPr id="487" name="Google Shape;487;g5bdfe294d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093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30feb00a_0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c30feb00a_0_5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5c30feb00a_0_56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5</a:t>
            </a:fld>
            <a:endParaRPr/>
          </a:p>
        </p:txBody>
      </p:sp>
    </p:spTree>
    <p:extLst>
      <p:ext uri="{BB962C8B-B14F-4D97-AF65-F5344CB8AC3E}">
        <p14:creationId xmlns:p14="http://schemas.microsoft.com/office/powerpoint/2010/main" val="2484217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bdfe294d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https://www.nytimes.com/2008/07/09/dining/09chip.html?_r=1&amp;ex=1216353600&amp;en=2e81fc73c88f55bf&amp;ei=5070&amp;emc=eta1&amp;oref=slogin</a:t>
            </a:r>
            <a:endParaRPr/>
          </a:p>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4"/>
              </a:rPr>
              <a:t>https://www.sciencebuddies.org/science-fair-projects/project-ideas/FoodSci_p014/cooking-food-science/how-do-you-make-the-best-cookie</a:t>
            </a:r>
            <a:endParaRPr/>
          </a:p>
        </p:txBody>
      </p:sp>
      <p:sp>
        <p:nvSpPr>
          <p:cNvPr id="495" name="Google Shape;495;g5bdfe294d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6804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bdfe294d0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3"/>
              </a:rPr>
              <a:t>https://www.nytimes.com/2008/07/09/dining/09chip.html?_r=1&amp;ex=1216353600&amp;en=2e81fc73c88f55bf&amp;ei=5070&amp;emc=eta1&amp;oref=slogin</a:t>
            </a:r>
            <a:endParaRPr/>
          </a:p>
          <a:p>
            <a:pPr marL="0" lvl="0" indent="0" algn="l" rtl="0">
              <a:spcBef>
                <a:spcPts val="0"/>
              </a:spcBef>
              <a:spcAft>
                <a:spcPts val="0"/>
              </a:spcAft>
              <a:buClr>
                <a:schemeClr val="dk1"/>
              </a:buClr>
              <a:buSzPts val="1200"/>
              <a:buFont typeface="Corbel"/>
              <a:buNone/>
            </a:pPr>
            <a:r>
              <a:rPr lang="en-US" sz="1100" u="sng">
                <a:solidFill>
                  <a:schemeClr val="hlink"/>
                </a:solidFill>
                <a:latin typeface="Arial"/>
                <a:ea typeface="Arial"/>
                <a:cs typeface="Arial"/>
                <a:sym typeface="Arial"/>
                <a:hlinkClick r:id="rId4"/>
              </a:rPr>
              <a:t>https://www.sciencebuddies.org/science-fair-projects/project-ideas/FoodSci_p014/cooking-food-science/how-do-you-make-the-best-cookie</a:t>
            </a:r>
            <a:endParaRPr/>
          </a:p>
        </p:txBody>
      </p:sp>
      <p:sp>
        <p:nvSpPr>
          <p:cNvPr id="504" name="Google Shape;504;g5bdfe294d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5701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5542ee704c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513" name="Google Shape;513;g5542ee704c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0832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540" name="Google Shape;5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1354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91789a7e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547" name="Google Shape;547;g5491789a7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8994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5124d6fce8_1_2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555" name="Google Shape;555;g5124d6fce8_1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9547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4e0d0f4c3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564" name="Google Shape;564;g4e0d0f4c3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8091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54ed769dae_0_7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54ed769dae_0_7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Set up example for confounders: A study evaluating the effect of caffeine in lung cancer. </a:t>
            </a:r>
            <a:endParaRPr/>
          </a:p>
          <a:p>
            <a:pPr marL="0" lvl="0" indent="0" algn="l" rtl="0">
              <a:spcBef>
                <a:spcPts val="0"/>
              </a:spcBef>
              <a:spcAft>
                <a:spcPts val="0"/>
              </a:spcAft>
              <a:buClr>
                <a:schemeClr val="dk1"/>
              </a:buClr>
              <a:buSzPts val="1200"/>
              <a:buFont typeface="Corbel"/>
              <a:buNone/>
            </a:pPr>
            <a:r>
              <a:rPr lang="en-US"/>
              <a:t>How would you do it?  What would you use to measure caffeine? </a:t>
            </a:r>
            <a:endParaRPr/>
          </a:p>
          <a:p>
            <a:pPr marL="0" lvl="0" indent="0" algn="l" rtl="0">
              <a:spcBef>
                <a:spcPts val="0"/>
              </a:spcBef>
              <a:spcAft>
                <a:spcPts val="0"/>
              </a:spcAft>
              <a:buClr>
                <a:schemeClr val="dk1"/>
              </a:buClr>
              <a:buSzPts val="1200"/>
              <a:buFont typeface="Corbel"/>
              <a:buNone/>
            </a:pPr>
            <a:r>
              <a:rPr lang="en-US"/>
              <a:t>What is the independent variable”  The dependent variable? What variables would you control?</a:t>
            </a:r>
            <a:endParaRPr/>
          </a:p>
          <a:p>
            <a:pPr marL="0" lvl="0" indent="0" algn="l" rtl="0">
              <a:spcBef>
                <a:spcPts val="0"/>
              </a:spcBef>
              <a:spcAft>
                <a:spcPts val="0"/>
              </a:spcAft>
              <a:buClr>
                <a:schemeClr val="dk1"/>
              </a:buClr>
              <a:buSzPts val="1200"/>
              <a:buFont typeface="Corbel"/>
              <a:buNone/>
            </a:pPr>
            <a:r>
              <a:rPr lang="en-US"/>
              <a:t>Refer to smoking as a confounder.</a:t>
            </a:r>
            <a:endParaRPr/>
          </a:p>
        </p:txBody>
      </p:sp>
      <p:sp>
        <p:nvSpPr>
          <p:cNvPr id="576" name="Google Shape;576;g54ed769dae_0_703: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350"/>
              <a:buFont typeface="Arial"/>
              <a:buNone/>
            </a:pPr>
            <a:fld id="{00000000-1234-1234-1234-123412341234}" type="slidenum">
              <a:rPr lang="en-US"/>
              <a:t>57</a:t>
            </a:fld>
            <a:endParaRPr/>
          </a:p>
        </p:txBody>
      </p:sp>
    </p:spTree>
    <p:extLst>
      <p:ext uri="{BB962C8B-B14F-4D97-AF65-F5344CB8AC3E}">
        <p14:creationId xmlns:p14="http://schemas.microsoft.com/office/powerpoint/2010/main" val="4184377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4ed769dae_0_7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54ed769dae_0_7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Set up example for confounders: A study evaluating the effect of caffeine in lung cancer. </a:t>
            </a:r>
            <a:endParaRPr/>
          </a:p>
          <a:p>
            <a:pPr marL="0" lvl="0" indent="0" algn="l" rtl="0">
              <a:spcBef>
                <a:spcPts val="0"/>
              </a:spcBef>
              <a:spcAft>
                <a:spcPts val="0"/>
              </a:spcAft>
              <a:buClr>
                <a:schemeClr val="dk1"/>
              </a:buClr>
              <a:buSzPts val="1200"/>
              <a:buFont typeface="Corbel"/>
              <a:buNone/>
            </a:pPr>
            <a:r>
              <a:rPr lang="en-US"/>
              <a:t>How would you do it?  What would you use to measure caffeine? </a:t>
            </a:r>
            <a:endParaRPr/>
          </a:p>
          <a:p>
            <a:pPr marL="0" lvl="0" indent="0" algn="l" rtl="0">
              <a:spcBef>
                <a:spcPts val="0"/>
              </a:spcBef>
              <a:spcAft>
                <a:spcPts val="0"/>
              </a:spcAft>
              <a:buClr>
                <a:schemeClr val="dk1"/>
              </a:buClr>
              <a:buSzPts val="1200"/>
              <a:buFont typeface="Corbel"/>
              <a:buNone/>
            </a:pPr>
            <a:r>
              <a:rPr lang="en-US"/>
              <a:t>What is the independent variable”  The dependent variable? What variables would you control?</a:t>
            </a:r>
            <a:endParaRPr/>
          </a:p>
          <a:p>
            <a:pPr marL="0" lvl="0" indent="0" algn="l" rtl="0">
              <a:spcBef>
                <a:spcPts val="0"/>
              </a:spcBef>
              <a:spcAft>
                <a:spcPts val="0"/>
              </a:spcAft>
              <a:buClr>
                <a:schemeClr val="dk1"/>
              </a:buClr>
              <a:buSzPts val="1200"/>
              <a:buFont typeface="Corbel"/>
              <a:buNone/>
            </a:pPr>
            <a:r>
              <a:rPr lang="en-US"/>
              <a:t>Refer to smoking as a confounder.</a:t>
            </a:r>
            <a:endParaRPr/>
          </a:p>
        </p:txBody>
      </p:sp>
      <p:sp>
        <p:nvSpPr>
          <p:cNvPr id="587" name="Google Shape;587;g54ed769dae_0_714: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350"/>
              <a:buFont typeface="Arial"/>
              <a:buNone/>
            </a:pPr>
            <a:fld id="{00000000-1234-1234-1234-123412341234}" type="slidenum">
              <a:rPr lang="en-US"/>
              <a:t>58</a:t>
            </a:fld>
            <a:endParaRPr/>
          </a:p>
        </p:txBody>
      </p:sp>
    </p:spTree>
    <p:extLst>
      <p:ext uri="{BB962C8B-B14F-4D97-AF65-F5344CB8AC3E}">
        <p14:creationId xmlns:p14="http://schemas.microsoft.com/office/powerpoint/2010/main" val="705317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59cf603143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59cf603143_0_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g59cf603143_0_8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59</a:t>
            </a:fld>
            <a:endParaRPr/>
          </a:p>
        </p:txBody>
      </p:sp>
    </p:spTree>
    <p:extLst>
      <p:ext uri="{BB962C8B-B14F-4D97-AF65-F5344CB8AC3E}">
        <p14:creationId xmlns:p14="http://schemas.microsoft.com/office/powerpoint/2010/main" val="398667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bd3d2baa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bd3d2baa6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5bd3d2baa6_0_2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6</a:t>
            </a:fld>
            <a:endParaRPr/>
          </a:p>
        </p:txBody>
      </p:sp>
    </p:spTree>
    <p:extLst>
      <p:ext uri="{BB962C8B-B14F-4D97-AF65-F5344CB8AC3E}">
        <p14:creationId xmlns:p14="http://schemas.microsoft.com/office/powerpoint/2010/main" val="8364924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4cc5d07d4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4cc5d07d4e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4cc5d07d4e_0_1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60</a:t>
            </a:fld>
            <a:endParaRPr/>
          </a:p>
        </p:txBody>
      </p:sp>
    </p:spTree>
    <p:extLst>
      <p:ext uri="{BB962C8B-B14F-4D97-AF65-F5344CB8AC3E}">
        <p14:creationId xmlns:p14="http://schemas.microsoft.com/office/powerpoint/2010/main" val="38921505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8dbf10334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https://www.cdc.gov/minorityhealth/CHDIReport.html#anchor_1547838233</a:t>
            </a:r>
            <a:endParaRPr/>
          </a:p>
        </p:txBody>
      </p:sp>
      <p:sp>
        <p:nvSpPr>
          <p:cNvPr id="611" name="Google Shape;611;g58dbf1033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837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59cf60314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59cf603143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59cf603143_0_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62</a:t>
            </a:fld>
            <a:endParaRPr/>
          </a:p>
        </p:txBody>
      </p:sp>
    </p:spTree>
    <p:extLst>
      <p:ext uri="{BB962C8B-B14F-4D97-AF65-F5344CB8AC3E}">
        <p14:creationId xmlns:p14="http://schemas.microsoft.com/office/powerpoint/2010/main" val="1001018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5bdfe294d0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5bdfe294d0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g5bdfe294d0_0_7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22043836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9cf60314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9cf603143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g59cf603143_0_1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31762256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647" name="Google Shape;6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42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5c3d3f1399_1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5c3d3f1399_1_38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endParaRPr/>
          </a:p>
        </p:txBody>
      </p:sp>
      <p:sp>
        <p:nvSpPr>
          <p:cNvPr id="657" name="Google Shape;657;g5c3d3f1399_1_380:notes"/>
          <p:cNvSpPr txBox="1">
            <a:spLocks noGrp="1"/>
          </p:cNvSpPr>
          <p:nvPr>
            <p:ph type="hdr" idx="3"/>
          </p:nvPr>
        </p:nvSpPr>
        <p:spPr>
          <a:xfrm>
            <a:off x="0" y="0"/>
            <a:ext cx="29718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CEAB Consultation</a:t>
            </a:r>
            <a:endParaRPr/>
          </a:p>
        </p:txBody>
      </p:sp>
    </p:spTree>
    <p:extLst>
      <p:ext uri="{BB962C8B-B14F-4D97-AF65-F5344CB8AC3E}">
        <p14:creationId xmlns:p14="http://schemas.microsoft.com/office/powerpoint/2010/main" val="1717984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124d6fce8_1_3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663" name="Google Shape;663;g5124d6fce8_1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7072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58dbf10334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58dbf10334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g58dbf10334_0_4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68</a:t>
            </a:fld>
            <a:endParaRPr/>
          </a:p>
        </p:txBody>
      </p:sp>
    </p:spTree>
    <p:extLst>
      <p:ext uri="{BB962C8B-B14F-4D97-AF65-F5344CB8AC3E}">
        <p14:creationId xmlns:p14="http://schemas.microsoft.com/office/powerpoint/2010/main" val="33333934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5124d6fce8_1_3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683" name="Google Shape;683;g5124d6fce8_1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151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bd3d2baa6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5bd3d2baa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8561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5cdd38683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701" name="Google Shape;701;g5cdd3868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84184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cdd386837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g5cdd38683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3786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5cdd386837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5cdd386837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364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1: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21: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5541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5ce5ceacf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5ce5ceacfa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g5ce5ceacfa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74</a:t>
            </a:fld>
            <a:endParaRPr/>
          </a:p>
        </p:txBody>
      </p:sp>
    </p:spTree>
    <p:extLst>
      <p:ext uri="{BB962C8B-B14F-4D97-AF65-F5344CB8AC3E}">
        <p14:creationId xmlns:p14="http://schemas.microsoft.com/office/powerpoint/2010/main" val="10043479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4f955ceeb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g4f955ceeb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endParaRPr/>
          </a:p>
        </p:txBody>
      </p:sp>
      <p:sp>
        <p:nvSpPr>
          <p:cNvPr id="745" name="Google Shape;745;g4f955ceeb7_0_12:notes"/>
          <p:cNvSpPr txBox="1">
            <a:spLocks noGrp="1"/>
          </p:cNvSpPr>
          <p:nvPr>
            <p:ph type="hdr" idx="3"/>
          </p:nvPr>
        </p:nvSpPr>
        <p:spPr>
          <a:xfrm>
            <a:off x="0" y="0"/>
            <a:ext cx="29718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CEAB Consultation</a:t>
            </a:r>
            <a:endParaRPr/>
          </a:p>
        </p:txBody>
      </p:sp>
    </p:spTree>
    <p:extLst>
      <p:ext uri="{BB962C8B-B14F-4D97-AF65-F5344CB8AC3E}">
        <p14:creationId xmlns:p14="http://schemas.microsoft.com/office/powerpoint/2010/main" val="38900528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5cd81cf7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5cd81cf75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g5cd81cf758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76</a:t>
            </a:fld>
            <a:endParaRPr/>
          </a:p>
        </p:txBody>
      </p:sp>
    </p:spTree>
    <p:extLst>
      <p:ext uri="{BB962C8B-B14F-4D97-AF65-F5344CB8AC3E}">
        <p14:creationId xmlns:p14="http://schemas.microsoft.com/office/powerpoint/2010/main" val="9793844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4f955ceeb7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g4f955ceeb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4593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4f955ceeb7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g4f955ceeb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4842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4f96f3ab8b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g4f96f3ab8b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83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c3d3f1399_1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5c3d3f1399_1_3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143" name="Google Shape;143;g5c3d3f1399_1_314: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350"/>
              <a:buFont typeface="Arial"/>
              <a:buNone/>
            </a:pPr>
            <a:fld id="{00000000-1234-1234-1234-123412341234}" type="slidenum">
              <a:rPr lang="en-US"/>
              <a:t>8</a:t>
            </a:fld>
            <a:endParaRPr/>
          </a:p>
        </p:txBody>
      </p:sp>
    </p:spTree>
    <p:extLst>
      <p:ext uri="{BB962C8B-B14F-4D97-AF65-F5344CB8AC3E}">
        <p14:creationId xmlns:p14="http://schemas.microsoft.com/office/powerpoint/2010/main" val="32825510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4f96f3ab8b_0_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8" name="Google Shape;798;g4f96f3ab8b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9674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22: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5043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56ca891c45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2" name="Google Shape;812;g56ca891c4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7253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5c3d3f1399_1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5c3d3f1399_1_4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g5c3d3f1399_1_42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83</a:t>
            </a:fld>
            <a:endParaRPr/>
          </a:p>
        </p:txBody>
      </p:sp>
    </p:spTree>
    <p:extLst>
      <p:ext uri="{BB962C8B-B14F-4D97-AF65-F5344CB8AC3E}">
        <p14:creationId xmlns:p14="http://schemas.microsoft.com/office/powerpoint/2010/main" val="22641096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Validity: can use the example of the scale. Scale can be 5 lbs off, therefore NOT valid. Yet, always reliable in that it is ALWAYS 5 lbs off! </a:t>
            </a:r>
            <a:endParaRPr/>
          </a:p>
          <a:p>
            <a:pPr marL="0" lvl="0" indent="0" algn="l" rtl="0">
              <a:spcBef>
                <a:spcPts val="0"/>
              </a:spcBef>
              <a:spcAft>
                <a:spcPts val="0"/>
              </a:spcAft>
              <a:buClr>
                <a:schemeClr val="dk1"/>
              </a:buClr>
              <a:buSzPts val="1200"/>
              <a:buFont typeface="Corbel"/>
              <a:buNone/>
            </a:pPr>
            <a:endParaRPr/>
          </a:p>
        </p:txBody>
      </p:sp>
      <p:sp>
        <p:nvSpPr>
          <p:cNvPr id="826" name="Google Shape;8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66369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4f96f3ab8b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r>
              <a:rPr lang="en-US"/>
              <a:t>Validity: can use the example of the scale. Scale can be 5 lbs off, therefore NOT valid. Yet, always reliable in that it is ALWAYS 5 lbs off! </a:t>
            </a:r>
            <a:endParaRPr/>
          </a:p>
          <a:p>
            <a:pPr marL="0" lvl="0" indent="0" algn="l" rtl="0">
              <a:spcBef>
                <a:spcPts val="0"/>
              </a:spcBef>
              <a:spcAft>
                <a:spcPts val="0"/>
              </a:spcAft>
              <a:buClr>
                <a:schemeClr val="dk1"/>
              </a:buClr>
              <a:buSzPts val="1200"/>
              <a:buFont typeface="Corbel"/>
              <a:buNone/>
            </a:pPr>
            <a:endParaRPr/>
          </a:p>
        </p:txBody>
      </p:sp>
      <p:sp>
        <p:nvSpPr>
          <p:cNvPr id="834" name="Google Shape;834;g4f96f3ab8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30188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2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842" name="Google Shape;8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36452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5: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5" name="Google Shape;855;p25: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4523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863" name="Google Shape;8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8357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548811e9a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870" name="Google Shape;870;g548811e9a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953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bd3d2baa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bd3d2baa6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5bd3d2baa6_0_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9</a:t>
            </a:fld>
            <a:endParaRPr/>
          </a:p>
        </p:txBody>
      </p:sp>
    </p:spTree>
    <p:extLst>
      <p:ext uri="{BB962C8B-B14F-4D97-AF65-F5344CB8AC3E}">
        <p14:creationId xmlns:p14="http://schemas.microsoft.com/office/powerpoint/2010/main" val="24326027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5bdfe294d0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
        <p:nvSpPr>
          <p:cNvPr id="878" name="Google Shape;878;g5bdfe294d0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1765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5bdfe294d0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5bdfe294d0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7" name="Google Shape;887;g5bdfe294d0_0_11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91</a:t>
            </a:fld>
            <a:endParaRPr/>
          </a:p>
        </p:txBody>
      </p:sp>
    </p:spTree>
    <p:extLst>
      <p:ext uri="{BB962C8B-B14F-4D97-AF65-F5344CB8AC3E}">
        <p14:creationId xmlns:p14="http://schemas.microsoft.com/office/powerpoint/2010/main" val="4073480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56ca891c4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56ca891c45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6" name="Google Shape;896;g56ca891c45_0_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92</a:t>
            </a:fld>
            <a:endParaRPr/>
          </a:p>
        </p:txBody>
      </p:sp>
    </p:spTree>
    <p:extLst>
      <p:ext uri="{BB962C8B-B14F-4D97-AF65-F5344CB8AC3E}">
        <p14:creationId xmlns:p14="http://schemas.microsoft.com/office/powerpoint/2010/main" val="22885727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4cc5d07d4e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4cc5d07d4e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4" name="Google Shape;904;g4cc5d07d4e_0_2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93</a:t>
            </a:fld>
            <a:endParaRPr/>
          </a:p>
        </p:txBody>
      </p:sp>
    </p:spTree>
    <p:extLst>
      <p:ext uri="{BB962C8B-B14F-4D97-AF65-F5344CB8AC3E}">
        <p14:creationId xmlns:p14="http://schemas.microsoft.com/office/powerpoint/2010/main" val="29817932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4f955cee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g4f955cee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endParaRPr/>
          </a:p>
        </p:txBody>
      </p:sp>
      <p:sp>
        <p:nvSpPr>
          <p:cNvPr id="911" name="Google Shape;911;g4f955ceeb7_0_0:notes"/>
          <p:cNvSpPr txBox="1">
            <a:spLocks noGrp="1"/>
          </p:cNvSpPr>
          <p:nvPr>
            <p:ph type="hdr" idx="3"/>
          </p:nvPr>
        </p:nvSpPr>
        <p:spPr>
          <a:xfrm>
            <a:off x="0" y="0"/>
            <a:ext cx="29718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CEAB Consultation</a:t>
            </a:r>
            <a:endParaRPr/>
          </a:p>
        </p:txBody>
      </p:sp>
    </p:spTree>
    <p:extLst>
      <p:ext uri="{BB962C8B-B14F-4D97-AF65-F5344CB8AC3E}">
        <p14:creationId xmlns:p14="http://schemas.microsoft.com/office/powerpoint/2010/main" val="42517569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5c30feb00a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5c30feb00a_1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9" name="Google Shape;919;g5c30feb00a_1_2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95</a:t>
            </a:fld>
            <a:endParaRPr/>
          </a:p>
        </p:txBody>
      </p:sp>
    </p:spTree>
    <p:extLst>
      <p:ext uri="{BB962C8B-B14F-4D97-AF65-F5344CB8AC3E}">
        <p14:creationId xmlns:p14="http://schemas.microsoft.com/office/powerpoint/2010/main" val="32930545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3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2"/>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2"/>
              </a:buClr>
              <a:buSzPts val="1100"/>
              <a:buFont typeface="Arial"/>
              <a:buNone/>
            </a:pPr>
            <a:endParaRPr/>
          </a:p>
        </p:txBody>
      </p:sp>
      <p:sp>
        <p:nvSpPr>
          <p:cNvPr id="925" name="Google Shape;9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4367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4f96f3ab8b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2"/>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2"/>
              </a:buClr>
              <a:buSzPts val="1100"/>
              <a:buFont typeface="Arial"/>
              <a:buNone/>
            </a:pPr>
            <a:endParaRPr/>
          </a:p>
        </p:txBody>
      </p:sp>
      <p:sp>
        <p:nvSpPr>
          <p:cNvPr id="934" name="Google Shape;934;g4f96f3ab8b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0664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5bdfe294d0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2"/>
              </a:buClr>
              <a:buSzPts val="1100"/>
              <a:buFont typeface="Arial"/>
              <a:buNone/>
            </a:pPr>
            <a:r>
              <a:rPr lang="en-US" sz="1100" u="sng">
                <a:solidFill>
                  <a:schemeClr val="hlink"/>
                </a:solidFill>
                <a:latin typeface="Arial"/>
                <a:ea typeface="Arial"/>
                <a:cs typeface="Arial"/>
                <a:sym typeface="Arial"/>
                <a:hlinkClick r:id="rId3"/>
              </a:rPr>
              <a:t>https://www.nimh.nih.gov/funding/grant-writing-and-application-process/recruitment-points-to-consider-6-1-05_34848.pdf</a:t>
            </a:r>
            <a:endParaRPr/>
          </a:p>
          <a:p>
            <a:pPr marL="0" lvl="0" indent="0" algn="l" rtl="0">
              <a:spcBef>
                <a:spcPts val="0"/>
              </a:spcBef>
              <a:spcAft>
                <a:spcPts val="0"/>
              </a:spcAft>
              <a:buClr>
                <a:schemeClr val="dk2"/>
              </a:buClr>
              <a:buSzPts val="1100"/>
              <a:buFont typeface="Arial"/>
              <a:buNone/>
            </a:pPr>
            <a:endParaRPr/>
          </a:p>
        </p:txBody>
      </p:sp>
      <p:sp>
        <p:nvSpPr>
          <p:cNvPr id="942" name="Google Shape;942;g5bdfe294d0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16418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59cf603143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59cf603143_0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2" name="Google Shape;952;g59cf603143_0_10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orbel"/>
              <a:buNone/>
            </a:pPr>
            <a:fld id="{00000000-1234-1234-1234-123412341234}" type="slidenum">
              <a:rPr lang="en-US"/>
              <a:t>99</a:t>
            </a:fld>
            <a:endParaRPr/>
          </a:p>
        </p:txBody>
      </p:sp>
    </p:spTree>
    <p:extLst>
      <p:ext uri="{BB962C8B-B14F-4D97-AF65-F5344CB8AC3E}">
        <p14:creationId xmlns:p14="http://schemas.microsoft.com/office/powerpoint/2010/main" val="389422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3" y="0"/>
            <a:ext cx="12192000" cy="4165500"/>
          </a:xfrm>
          <a:prstGeom prst="rect">
            <a:avLst/>
          </a:prstGeom>
          <a:solidFill>
            <a:srgbClr val="031B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548233" y="859067"/>
            <a:ext cx="11043300" cy="2811900"/>
          </a:xfrm>
          <a:prstGeom prst="rect">
            <a:avLst/>
          </a:prstGeom>
        </p:spPr>
        <p:txBody>
          <a:bodyPr spcFirstLastPara="1" wrap="square" lIns="121900" tIns="121900" rIns="121900" bIns="121900" anchor="b" anchorCtr="0">
            <a:noAutofit/>
          </a:bodyPr>
          <a:lstStyle>
            <a:lvl1pPr lvl="0" algn="ctr">
              <a:spcBef>
                <a:spcPts val="0"/>
              </a:spcBef>
              <a:spcAft>
                <a:spcPts val="0"/>
              </a:spcAft>
              <a:buClr>
                <a:schemeClr val="lt1"/>
              </a:buClr>
              <a:buSzPts val="8000"/>
              <a:buFont typeface="Proxima Nova"/>
              <a:buNone/>
              <a:defRPr sz="8000" b="1">
                <a:solidFill>
                  <a:schemeClr val="lt1"/>
                </a:solidFill>
                <a:latin typeface="Proxima Nova"/>
                <a:ea typeface="Proxima Nova"/>
                <a:cs typeface="Proxima Nova"/>
                <a:sym typeface="Proxima Nova"/>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16" name="Google Shape;16;p2"/>
          <p:cNvSpPr txBox="1">
            <a:spLocks noGrp="1"/>
          </p:cNvSpPr>
          <p:nvPr>
            <p:ph type="subTitle" idx="1"/>
          </p:nvPr>
        </p:nvSpPr>
        <p:spPr>
          <a:xfrm>
            <a:off x="496183" y="4483063"/>
            <a:ext cx="11043300" cy="1680900"/>
          </a:xfrm>
          <a:prstGeom prst="rect">
            <a:avLst/>
          </a:prstGeom>
        </p:spPr>
        <p:txBody>
          <a:bodyPr spcFirstLastPara="1" wrap="square" lIns="121900" tIns="121900" rIns="121900" bIns="121900" anchor="ctr" anchorCtr="0">
            <a:noAutofit/>
          </a:bodyPr>
          <a:lstStyle>
            <a:lvl1pPr lvl="0" algn="ctr">
              <a:lnSpc>
                <a:spcPct val="100000"/>
              </a:lnSpc>
              <a:spcBef>
                <a:spcPts val="0"/>
              </a:spcBef>
              <a:spcAft>
                <a:spcPts val="0"/>
              </a:spcAft>
              <a:buSzPts val="4800"/>
              <a:buFont typeface="Proxima Nova"/>
              <a:buNone/>
              <a:defRPr sz="4800">
                <a:latin typeface="Proxima Nova"/>
                <a:ea typeface="Proxima Nova"/>
                <a:cs typeface="Proxima Nova"/>
                <a:sym typeface="Proxima Nova"/>
              </a:defRPr>
            </a:lvl1pPr>
            <a:lvl2pPr lvl="1" algn="ctr">
              <a:lnSpc>
                <a:spcPct val="100000"/>
              </a:lnSpc>
              <a:spcBef>
                <a:spcPts val="0"/>
              </a:spcBef>
              <a:spcAft>
                <a:spcPts val="0"/>
              </a:spcAft>
              <a:buSzPts val="4800"/>
              <a:buFont typeface="Oswald"/>
              <a:buNone/>
              <a:defRPr sz="4800">
                <a:latin typeface="Oswald"/>
                <a:ea typeface="Oswald"/>
                <a:cs typeface="Oswald"/>
                <a:sym typeface="Oswald"/>
              </a:defRPr>
            </a:lvl2pPr>
            <a:lvl3pPr lvl="2" algn="ctr">
              <a:lnSpc>
                <a:spcPct val="100000"/>
              </a:lnSpc>
              <a:spcBef>
                <a:spcPts val="0"/>
              </a:spcBef>
              <a:spcAft>
                <a:spcPts val="0"/>
              </a:spcAft>
              <a:buSzPts val="4800"/>
              <a:buFont typeface="Oswald"/>
              <a:buNone/>
              <a:defRPr sz="4800">
                <a:latin typeface="Oswald"/>
                <a:ea typeface="Oswald"/>
                <a:cs typeface="Oswald"/>
                <a:sym typeface="Oswald"/>
              </a:defRPr>
            </a:lvl3pPr>
            <a:lvl4pPr lvl="3" algn="ctr">
              <a:lnSpc>
                <a:spcPct val="100000"/>
              </a:lnSpc>
              <a:spcBef>
                <a:spcPts val="0"/>
              </a:spcBef>
              <a:spcAft>
                <a:spcPts val="0"/>
              </a:spcAft>
              <a:buSzPts val="4800"/>
              <a:buFont typeface="Oswald"/>
              <a:buNone/>
              <a:defRPr sz="4800">
                <a:latin typeface="Oswald"/>
                <a:ea typeface="Oswald"/>
                <a:cs typeface="Oswald"/>
                <a:sym typeface="Oswald"/>
              </a:defRPr>
            </a:lvl4pPr>
            <a:lvl5pPr lvl="4" algn="ctr">
              <a:lnSpc>
                <a:spcPct val="100000"/>
              </a:lnSpc>
              <a:spcBef>
                <a:spcPts val="0"/>
              </a:spcBef>
              <a:spcAft>
                <a:spcPts val="0"/>
              </a:spcAft>
              <a:buSzPts val="4800"/>
              <a:buFont typeface="Oswald"/>
              <a:buNone/>
              <a:defRPr sz="4800">
                <a:latin typeface="Oswald"/>
                <a:ea typeface="Oswald"/>
                <a:cs typeface="Oswald"/>
                <a:sym typeface="Oswald"/>
              </a:defRPr>
            </a:lvl5pPr>
            <a:lvl6pPr lvl="5" algn="ctr">
              <a:lnSpc>
                <a:spcPct val="100000"/>
              </a:lnSpc>
              <a:spcBef>
                <a:spcPts val="0"/>
              </a:spcBef>
              <a:spcAft>
                <a:spcPts val="0"/>
              </a:spcAft>
              <a:buSzPts val="4800"/>
              <a:buFont typeface="Oswald"/>
              <a:buNone/>
              <a:defRPr sz="4800">
                <a:latin typeface="Oswald"/>
                <a:ea typeface="Oswald"/>
                <a:cs typeface="Oswald"/>
                <a:sym typeface="Oswald"/>
              </a:defRPr>
            </a:lvl6pPr>
            <a:lvl7pPr lvl="6" algn="ctr">
              <a:lnSpc>
                <a:spcPct val="100000"/>
              </a:lnSpc>
              <a:spcBef>
                <a:spcPts val="0"/>
              </a:spcBef>
              <a:spcAft>
                <a:spcPts val="0"/>
              </a:spcAft>
              <a:buSzPts val="4800"/>
              <a:buFont typeface="Oswald"/>
              <a:buNone/>
              <a:defRPr sz="4800">
                <a:latin typeface="Oswald"/>
                <a:ea typeface="Oswald"/>
                <a:cs typeface="Oswald"/>
                <a:sym typeface="Oswald"/>
              </a:defRPr>
            </a:lvl7pPr>
            <a:lvl8pPr lvl="7" algn="ctr">
              <a:lnSpc>
                <a:spcPct val="100000"/>
              </a:lnSpc>
              <a:spcBef>
                <a:spcPts val="0"/>
              </a:spcBef>
              <a:spcAft>
                <a:spcPts val="0"/>
              </a:spcAft>
              <a:buSzPts val="4800"/>
              <a:buFont typeface="Oswald"/>
              <a:buNone/>
              <a:defRPr sz="4800">
                <a:latin typeface="Oswald"/>
                <a:ea typeface="Oswald"/>
                <a:cs typeface="Oswald"/>
                <a:sym typeface="Oswald"/>
              </a:defRPr>
            </a:lvl8pPr>
            <a:lvl9pPr lvl="8" algn="ctr">
              <a:lnSpc>
                <a:spcPct val="100000"/>
              </a:lnSpc>
              <a:spcBef>
                <a:spcPts val="0"/>
              </a:spcBef>
              <a:spcAft>
                <a:spcPts val="0"/>
              </a:spcAft>
              <a:buSzPts val="4800"/>
              <a:buFont typeface="Oswald"/>
              <a:buNone/>
              <a:defRPr sz="4800">
                <a:latin typeface="Oswald"/>
                <a:ea typeface="Oswald"/>
                <a:cs typeface="Oswald"/>
                <a:sym typeface="Oswald"/>
              </a:defRPr>
            </a:lvl9pPr>
          </a:lstStyle>
          <a:p>
            <a:endParaRPr/>
          </a:p>
        </p:txBody>
      </p:sp>
      <p:sp>
        <p:nvSpPr>
          <p:cNvPr id="17" name="Google Shape;17;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08950" y="1645483"/>
            <a:ext cx="11360700" cy="2618100"/>
          </a:xfrm>
          <a:prstGeom prst="rect">
            <a:avLst/>
          </a:prstGeom>
        </p:spPr>
        <p:txBody>
          <a:bodyPr spcFirstLastPara="1" wrap="square" lIns="121900" tIns="121900" rIns="121900" bIns="121900" anchor="b" anchorCtr="0">
            <a:noAutofit/>
          </a:bodyPr>
          <a:lstStyle>
            <a:lvl1pPr lvl="0">
              <a:spcBef>
                <a:spcPts val="0"/>
              </a:spcBef>
              <a:spcAft>
                <a:spcPts val="0"/>
              </a:spcAft>
              <a:buSzPts val="16000"/>
              <a:buFont typeface="Proxima Nova"/>
              <a:buNone/>
              <a:defRPr sz="16000">
                <a:latin typeface="Proxima Nova"/>
                <a:ea typeface="Proxima Nova"/>
                <a:cs typeface="Proxima Nova"/>
                <a:sym typeface="Proxima Nova"/>
              </a:defRPr>
            </a:lvl1pPr>
            <a:lvl2pPr lvl="1">
              <a:spcBef>
                <a:spcPts val="0"/>
              </a:spcBef>
              <a:spcAft>
                <a:spcPts val="0"/>
              </a:spcAft>
              <a:buSzPts val="16000"/>
              <a:buNone/>
              <a:defRPr sz="16000"/>
            </a:lvl2pPr>
            <a:lvl3pPr lvl="2">
              <a:spcBef>
                <a:spcPts val="0"/>
              </a:spcBef>
              <a:spcAft>
                <a:spcPts val="0"/>
              </a:spcAft>
              <a:buSzPts val="16000"/>
              <a:buNone/>
              <a:defRPr sz="16000"/>
            </a:lvl3pPr>
            <a:lvl4pPr lvl="3">
              <a:spcBef>
                <a:spcPts val="0"/>
              </a:spcBef>
              <a:spcAft>
                <a:spcPts val="0"/>
              </a:spcAft>
              <a:buSzPts val="16000"/>
              <a:buNone/>
              <a:defRPr sz="16000"/>
            </a:lvl4pPr>
            <a:lvl5pPr lvl="4">
              <a:spcBef>
                <a:spcPts val="0"/>
              </a:spcBef>
              <a:spcAft>
                <a:spcPts val="0"/>
              </a:spcAft>
              <a:buSzPts val="16000"/>
              <a:buNone/>
              <a:defRPr sz="16000"/>
            </a:lvl5pPr>
            <a:lvl6pPr lvl="5">
              <a:spcBef>
                <a:spcPts val="0"/>
              </a:spcBef>
              <a:spcAft>
                <a:spcPts val="0"/>
              </a:spcAft>
              <a:buSzPts val="16000"/>
              <a:buNone/>
              <a:defRPr sz="16000"/>
            </a:lvl6pPr>
            <a:lvl7pPr lvl="6">
              <a:spcBef>
                <a:spcPts val="0"/>
              </a:spcBef>
              <a:spcAft>
                <a:spcPts val="0"/>
              </a:spcAft>
              <a:buSzPts val="16000"/>
              <a:buNone/>
              <a:defRPr sz="16000"/>
            </a:lvl7pPr>
            <a:lvl8pPr lvl="7">
              <a:spcBef>
                <a:spcPts val="0"/>
              </a:spcBef>
              <a:spcAft>
                <a:spcPts val="0"/>
              </a:spcAft>
              <a:buSzPts val="16000"/>
              <a:buNone/>
              <a:defRPr sz="16000"/>
            </a:lvl8pPr>
            <a:lvl9pPr lvl="8">
              <a:spcBef>
                <a:spcPts val="0"/>
              </a:spcBef>
              <a:spcAft>
                <a:spcPts val="0"/>
              </a:spcAft>
              <a:buSzPts val="16000"/>
              <a:buNone/>
              <a:defRPr sz="16000"/>
            </a:lvl9pPr>
          </a:lstStyle>
          <a:p>
            <a:r>
              <a:t>xx%</a:t>
            </a:r>
          </a:p>
        </p:txBody>
      </p:sp>
      <p:sp>
        <p:nvSpPr>
          <p:cNvPr id="54" name="Google Shape;54;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419100">
              <a:spcBef>
                <a:spcPts val="0"/>
              </a:spcBef>
              <a:spcAft>
                <a:spcPts val="0"/>
              </a:spcAft>
              <a:buSzPts val="3000"/>
              <a:buFont typeface="Proxima Nova"/>
              <a:buChar char="●"/>
              <a:defRPr>
                <a:latin typeface="Proxima Nova"/>
                <a:ea typeface="Proxima Nova"/>
                <a:cs typeface="Proxima Nova"/>
                <a:sym typeface="Proxima Nova"/>
              </a:defRPr>
            </a:lvl1pPr>
            <a:lvl2pPr marL="914400" lvl="1" indent="-381000">
              <a:spcBef>
                <a:spcPts val="2100"/>
              </a:spcBef>
              <a:spcAft>
                <a:spcPts val="0"/>
              </a:spcAft>
              <a:buSzPts val="2400"/>
              <a:buFont typeface="Proxima Nova"/>
              <a:buChar char="○"/>
              <a:defRPr>
                <a:latin typeface="Proxima Nova"/>
                <a:ea typeface="Proxima Nova"/>
                <a:cs typeface="Proxima Nova"/>
                <a:sym typeface="Proxima Nova"/>
              </a:defRPr>
            </a:lvl2pPr>
            <a:lvl3pPr marL="1371600" lvl="2" indent="-349250">
              <a:spcBef>
                <a:spcPts val="2100"/>
              </a:spcBef>
              <a:spcAft>
                <a:spcPts val="0"/>
              </a:spcAft>
              <a:buSzPts val="1900"/>
              <a:buFont typeface="Proxima Nova"/>
              <a:buChar char="■"/>
              <a:defRPr>
                <a:latin typeface="Proxima Nova"/>
                <a:ea typeface="Proxima Nova"/>
                <a:cs typeface="Proxima Nova"/>
                <a:sym typeface="Proxima Nova"/>
              </a:defRPr>
            </a:lvl3pPr>
            <a:lvl4pPr marL="1828800" lvl="3" indent="-349250">
              <a:spcBef>
                <a:spcPts val="2100"/>
              </a:spcBef>
              <a:spcAft>
                <a:spcPts val="0"/>
              </a:spcAft>
              <a:buSzPts val="1900"/>
              <a:buFont typeface="Proxima Nova"/>
              <a:buChar char="●"/>
              <a:defRPr>
                <a:latin typeface="Proxima Nova"/>
                <a:ea typeface="Proxima Nova"/>
                <a:cs typeface="Proxima Nova"/>
                <a:sym typeface="Proxima Nova"/>
              </a:defRPr>
            </a:lvl4pPr>
            <a:lvl5pPr marL="2286000" lvl="4" indent="-349250">
              <a:spcBef>
                <a:spcPts val="2100"/>
              </a:spcBef>
              <a:spcAft>
                <a:spcPts val="0"/>
              </a:spcAft>
              <a:buSzPts val="1900"/>
              <a:buFont typeface="Proxima Nova"/>
              <a:buChar char="○"/>
              <a:defRPr>
                <a:latin typeface="Proxima Nova"/>
                <a:ea typeface="Proxima Nova"/>
                <a:cs typeface="Proxima Nova"/>
                <a:sym typeface="Proxima Nova"/>
              </a:defRPr>
            </a:lvl5pPr>
            <a:lvl6pPr marL="2743200" lvl="5" indent="-349250">
              <a:spcBef>
                <a:spcPts val="2100"/>
              </a:spcBef>
              <a:spcAft>
                <a:spcPts val="0"/>
              </a:spcAft>
              <a:buSzPts val="1900"/>
              <a:buFont typeface="Proxima Nova"/>
              <a:buChar char="■"/>
              <a:defRPr>
                <a:latin typeface="Proxima Nova"/>
                <a:ea typeface="Proxima Nova"/>
                <a:cs typeface="Proxima Nova"/>
                <a:sym typeface="Proxima Nova"/>
              </a:defRPr>
            </a:lvl6pPr>
            <a:lvl7pPr marL="3200400" lvl="6" indent="-349250">
              <a:spcBef>
                <a:spcPts val="2100"/>
              </a:spcBef>
              <a:spcAft>
                <a:spcPts val="0"/>
              </a:spcAft>
              <a:buSzPts val="1900"/>
              <a:buFont typeface="Proxima Nova"/>
              <a:buChar char="●"/>
              <a:defRPr>
                <a:latin typeface="Proxima Nova"/>
                <a:ea typeface="Proxima Nova"/>
                <a:cs typeface="Proxima Nova"/>
                <a:sym typeface="Proxima Nova"/>
              </a:defRPr>
            </a:lvl7pPr>
            <a:lvl8pPr marL="3657600" lvl="7" indent="-349250">
              <a:spcBef>
                <a:spcPts val="2100"/>
              </a:spcBef>
              <a:spcAft>
                <a:spcPts val="0"/>
              </a:spcAft>
              <a:buSzPts val="1900"/>
              <a:buFont typeface="Proxima Nova"/>
              <a:buChar char="○"/>
              <a:defRPr>
                <a:latin typeface="Proxima Nova"/>
                <a:ea typeface="Proxima Nova"/>
                <a:cs typeface="Proxima Nova"/>
                <a:sym typeface="Proxima Nova"/>
              </a:defRPr>
            </a:lvl8pPr>
            <a:lvl9pPr marL="4114800" lvl="8" indent="-349250">
              <a:spcBef>
                <a:spcPts val="2100"/>
              </a:spcBef>
              <a:spcAft>
                <a:spcPts val="2100"/>
              </a:spcAft>
              <a:buSzPts val="1900"/>
              <a:buFont typeface="Proxima Nova"/>
              <a:buChar char="■"/>
              <a:defRPr>
                <a:latin typeface="Proxima Nova"/>
                <a:ea typeface="Proxima Nova"/>
                <a:cs typeface="Proxima Nova"/>
                <a:sym typeface="Proxima Nova"/>
              </a:defRPr>
            </a:lvl9pPr>
          </a:lstStyle>
          <a:p>
            <a:endParaRPr/>
          </a:p>
        </p:txBody>
      </p:sp>
      <p:sp>
        <p:nvSpPr>
          <p:cNvPr id="55" name="Google Shape;5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2600175" y="516337"/>
            <a:ext cx="9372000" cy="1183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4000"/>
              <a:buFont typeface="Proxima Nova Semibold"/>
              <a:buNone/>
              <a:defRPr sz="4000" i="0" u="none" strike="noStrike" cap="none">
                <a:latin typeface="Proxima Nova Semibold"/>
                <a:ea typeface="Proxima Nova Semibold"/>
                <a:cs typeface="Proxima Nova Semibold"/>
                <a:sym typeface="Proxima Nova Semibol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0" name="Google Shape;60;p13"/>
          <p:cNvSpPr txBox="1">
            <a:spLocks noGrp="1"/>
          </p:cNvSpPr>
          <p:nvPr>
            <p:ph type="body" idx="1"/>
          </p:nvPr>
        </p:nvSpPr>
        <p:spPr>
          <a:xfrm>
            <a:off x="2736921" y="1759175"/>
            <a:ext cx="6442800" cy="9372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11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1pPr>
            <a:lvl2pPr marL="914400" marR="0" lvl="1"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2pPr>
            <a:lvl3pPr marL="1371600" marR="0" lvl="2"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3pPr>
            <a:lvl4pPr marL="1828800" marR="0" lvl="3"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4pPr>
            <a:lvl5pPr marL="2286000" marR="0" lvl="4"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5pPr>
            <a:lvl6pPr marL="2743200" marR="0" lvl="5"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6pPr>
            <a:lvl7pPr marL="3200400" marR="0" lvl="6"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7pPr>
            <a:lvl8pPr marL="3657600" marR="0" lvl="7"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8pPr>
            <a:lvl9pPr marL="4114800" marR="0" lvl="8" indent="-381000" algn="l" rtl="0">
              <a:lnSpc>
                <a:spcPct val="90000"/>
              </a:lnSpc>
              <a:spcBef>
                <a:spcPts val="400"/>
              </a:spcBef>
              <a:spcAft>
                <a:spcPts val="0"/>
              </a:spcAft>
              <a:buClr>
                <a:srgbClr val="031B31"/>
              </a:buClr>
              <a:buSzPts val="2400"/>
              <a:buFont typeface="Proxima Nova"/>
              <a:buChar char="•"/>
              <a:defRPr sz="2400" i="0" u="none" strike="noStrike" cap="none">
                <a:solidFill>
                  <a:srgbClr val="031B31"/>
                </a:solidFill>
                <a:latin typeface="Proxima Nova"/>
                <a:ea typeface="Proxima Nova"/>
                <a:cs typeface="Proxima Nova"/>
                <a:sym typeface="Proxima Nova"/>
              </a:defRPr>
            </a:lvl9pPr>
          </a:lstStyle>
          <a:p>
            <a:endParaRPr/>
          </a:p>
        </p:txBody>
      </p:sp>
      <p:sp>
        <p:nvSpPr>
          <p:cNvPr id="61" name="Google Shape;61;p1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1pPr>
            <a:lvl2pPr marL="0" marR="0" lvl="1"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2pPr>
            <a:lvl3pPr marL="0" marR="0" lvl="2"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3pPr>
            <a:lvl4pPr marL="0" marR="0" lvl="3"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4pPr>
            <a:lvl5pPr marL="0" marR="0" lvl="4"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5pPr>
            <a:lvl6pPr marL="0" marR="0" lvl="5"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6pPr>
            <a:lvl7pPr marL="0" marR="0" lvl="6"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7pPr>
            <a:lvl8pPr marL="0" marR="0" lvl="7"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8pPr>
            <a:lvl9pPr marL="0" marR="0" lvl="8"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13"/>
          <p:cNvPicPr preferRelativeResize="0"/>
          <p:nvPr/>
        </p:nvPicPr>
        <p:blipFill>
          <a:blip r:embed="rId2">
            <a:alphaModFix/>
          </a:blip>
          <a:stretch>
            <a:fillRect/>
          </a:stretch>
        </p:blipFill>
        <p:spPr>
          <a:xfrm>
            <a:off x="553250" y="857856"/>
            <a:ext cx="1787675" cy="10660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4000"/>
              <a:buFont typeface="Proxima Nova Semibold"/>
              <a:buNone/>
              <a:defRPr sz="4000" i="0" u="none" strike="noStrike" cap="none">
                <a:solidFill>
                  <a:schemeClr val="accent1"/>
                </a:solidFill>
                <a:latin typeface="Proxima Nova Semibold"/>
                <a:ea typeface="Proxima Nova Semibold"/>
                <a:cs typeface="Proxima Nova Semibold"/>
                <a:sym typeface="Proxima Nova Semibol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5" name="Google Shape;65;p14"/>
          <p:cNvSpPr txBox="1">
            <a:spLocks noGrp="1"/>
          </p:cNvSpPr>
          <p:nvPr>
            <p:ph type="body" idx="1"/>
          </p:nvPr>
        </p:nvSpPr>
        <p:spPr>
          <a:xfrm>
            <a:off x="1410026" y="1536613"/>
            <a:ext cx="9372000" cy="46206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90000"/>
              </a:lnSpc>
              <a:spcBef>
                <a:spcPts val="1100"/>
              </a:spcBef>
              <a:spcAft>
                <a:spcPts val="0"/>
              </a:spcAft>
              <a:buClr>
                <a:srgbClr val="031B31"/>
              </a:buClr>
              <a:buSzPts val="3600"/>
              <a:buFont typeface="Proxima Nova"/>
              <a:buChar char="•"/>
              <a:defRPr sz="3600" i="0" u="none" strike="noStrike" cap="none">
                <a:solidFill>
                  <a:srgbClr val="031B3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rgbClr val="031B31"/>
              </a:buClr>
              <a:buSzPts val="1800"/>
              <a:buFont typeface="Proxima Nova"/>
              <a:buChar char="•"/>
              <a:defRPr sz="1800" i="0" u="none" strike="noStrike" cap="none">
                <a:solidFill>
                  <a:srgbClr val="031B31"/>
                </a:solidFill>
                <a:latin typeface="Proxima Nova"/>
                <a:ea typeface="Proxima Nova"/>
                <a:cs typeface="Proxima Nova"/>
                <a:sym typeface="Proxima Nova"/>
              </a:defRPr>
            </a:lvl2pPr>
            <a:lvl3pPr marL="1371600" marR="0" lvl="2"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3pPr>
            <a:lvl4pPr marL="1828800" marR="0" lvl="3"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4pPr>
            <a:lvl5pPr marL="2286000" marR="0" lvl="4"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5pPr>
            <a:lvl6pPr marL="2743200" marR="0" lvl="5"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6pPr>
            <a:lvl7pPr marL="3200400" marR="0" lvl="6"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7pPr>
            <a:lvl8pPr marL="3657600" marR="0" lvl="7"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8pPr>
            <a:lvl9pPr marL="4114800" marR="0" lvl="8" indent="-330200" algn="l" rtl="0">
              <a:lnSpc>
                <a:spcPct val="90000"/>
              </a:lnSpc>
              <a:spcBef>
                <a:spcPts val="400"/>
              </a:spcBef>
              <a:spcAft>
                <a:spcPts val="0"/>
              </a:spcAft>
              <a:buClr>
                <a:srgbClr val="031B31"/>
              </a:buClr>
              <a:buSzPts val="1600"/>
              <a:buFont typeface="Proxima Nova"/>
              <a:buChar char="•"/>
              <a:defRPr sz="1600" i="0" u="none" strike="noStrike" cap="none">
                <a:solidFill>
                  <a:srgbClr val="031B31"/>
                </a:solidFill>
                <a:latin typeface="Proxima Nova"/>
                <a:ea typeface="Proxima Nova"/>
                <a:cs typeface="Proxima Nova"/>
                <a:sym typeface="Proxima Nova"/>
              </a:defRPr>
            </a:lvl9pPr>
          </a:lstStyle>
          <a:p>
            <a:endParaRPr/>
          </a:p>
        </p:txBody>
      </p:sp>
      <p:sp>
        <p:nvSpPr>
          <p:cNvPr id="66" name="Google Shape;66;p1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1pPr>
            <a:lvl2pPr marL="0" marR="0" lvl="1"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2pPr>
            <a:lvl3pPr marL="0" marR="0" lvl="2"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3pPr>
            <a:lvl4pPr marL="0" marR="0" lvl="3"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4pPr>
            <a:lvl5pPr marL="0" marR="0" lvl="4"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5pPr>
            <a:lvl6pPr marL="0" marR="0" lvl="5"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6pPr>
            <a:lvl7pPr marL="0" marR="0" lvl="6"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7pPr>
            <a:lvl8pPr marL="0" marR="0" lvl="7"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8pPr>
            <a:lvl9pPr marL="0" marR="0" lvl="8"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7"/>
        <p:cNvGrpSpPr/>
        <p:nvPr/>
      </p:nvGrpSpPr>
      <p:grpSpPr>
        <a:xfrm>
          <a:off x="0" y="0"/>
          <a:ext cx="0" cy="0"/>
          <a:chOff x="0" y="0"/>
          <a:chExt cx="0" cy="0"/>
        </a:xfrm>
      </p:grpSpPr>
      <p:sp>
        <p:nvSpPr>
          <p:cNvPr id="68" name="Google Shape;68;p15"/>
          <p:cNvSpPr/>
          <p:nvPr/>
        </p:nvSpPr>
        <p:spPr>
          <a:xfrm>
            <a:off x="-163425" y="1945100"/>
            <a:ext cx="8864700" cy="3886200"/>
          </a:xfrm>
          <a:prstGeom prst="rect">
            <a:avLst/>
          </a:prstGeom>
          <a:solidFill>
            <a:srgbClr val="031B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31B31"/>
              </a:highlight>
              <a:latin typeface="Corbel"/>
              <a:ea typeface="Corbel"/>
              <a:cs typeface="Corbel"/>
              <a:sym typeface="Corbel"/>
            </a:endParaRPr>
          </a:p>
        </p:txBody>
      </p:sp>
      <p:sp>
        <p:nvSpPr>
          <p:cNvPr id="69" name="Google Shape;69;p15"/>
          <p:cNvSpPr txBox="1">
            <a:spLocks noGrp="1"/>
          </p:cNvSpPr>
          <p:nvPr>
            <p:ph type="title"/>
          </p:nvPr>
        </p:nvSpPr>
        <p:spPr>
          <a:xfrm>
            <a:off x="392126" y="2238488"/>
            <a:ext cx="6949500" cy="3143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4000"/>
              <a:buFont typeface="Proxima Nova"/>
              <a:buNone/>
              <a:defRPr sz="4000" b="1" i="0" u="none" strike="noStrike" cap="none">
                <a:solidFill>
                  <a:schemeClr val="lt1"/>
                </a:solidFill>
                <a:latin typeface="Proxima Nova"/>
                <a:ea typeface="Proxima Nova"/>
                <a:cs typeface="Proxima Nova"/>
                <a:sym typeface="Proxima Nova"/>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0" name="Google Shape;70;p15"/>
          <p:cNvSpPr txBox="1">
            <a:spLocks noGrp="1"/>
          </p:cNvSpPr>
          <p:nvPr>
            <p:ph type="body" idx="1"/>
          </p:nvPr>
        </p:nvSpPr>
        <p:spPr>
          <a:xfrm>
            <a:off x="1751776" y="5381892"/>
            <a:ext cx="6949500" cy="449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031B31"/>
              </a:buClr>
              <a:buSzPts val="2400"/>
              <a:buNone/>
              <a:defRPr sz="2400" i="0" u="none" strike="noStrike" cap="none">
                <a:solidFill>
                  <a:srgbClr val="031B31"/>
                </a:solidFill>
              </a:defRPr>
            </a:lvl1pPr>
            <a:lvl2pPr marL="914400" marR="0" lvl="1" indent="-228600" algn="l" rtl="0">
              <a:lnSpc>
                <a:spcPct val="90000"/>
              </a:lnSpc>
              <a:spcBef>
                <a:spcPts val="400"/>
              </a:spcBef>
              <a:spcAft>
                <a:spcPts val="0"/>
              </a:spcAft>
              <a:buClr>
                <a:srgbClr val="031B31"/>
              </a:buClr>
              <a:buSzPts val="2000"/>
              <a:buFont typeface="Arial"/>
              <a:buNone/>
              <a:defRPr sz="2000" b="0" i="0" u="none" strike="noStrike" cap="none">
                <a:solidFill>
                  <a:srgbClr val="031B31"/>
                </a:solidFill>
                <a:latin typeface="Corbel"/>
                <a:ea typeface="Corbel"/>
                <a:cs typeface="Corbel"/>
                <a:sym typeface="Corbel"/>
              </a:defRPr>
            </a:lvl2pPr>
            <a:lvl3pPr marL="1371600" marR="0" lvl="2" indent="-228600" algn="l" rtl="0">
              <a:lnSpc>
                <a:spcPct val="90000"/>
              </a:lnSpc>
              <a:spcBef>
                <a:spcPts val="400"/>
              </a:spcBef>
              <a:spcAft>
                <a:spcPts val="0"/>
              </a:spcAft>
              <a:buClr>
                <a:srgbClr val="031B31"/>
              </a:buClr>
              <a:buSzPts val="1800"/>
              <a:buFont typeface="Arial"/>
              <a:buNone/>
              <a:defRPr sz="1800" b="0" i="0" u="none" strike="noStrike" cap="none">
                <a:solidFill>
                  <a:srgbClr val="031B31"/>
                </a:solidFill>
                <a:latin typeface="Corbel"/>
                <a:ea typeface="Corbel"/>
                <a:cs typeface="Corbel"/>
                <a:sym typeface="Corbel"/>
              </a:defRPr>
            </a:lvl3pPr>
            <a:lvl4pPr marL="1828800" marR="0" lvl="3" indent="-228600" algn="l" rtl="0">
              <a:lnSpc>
                <a:spcPct val="90000"/>
              </a:lnSpc>
              <a:spcBef>
                <a:spcPts val="400"/>
              </a:spcBef>
              <a:spcAft>
                <a:spcPts val="0"/>
              </a:spcAft>
              <a:buClr>
                <a:srgbClr val="031B31"/>
              </a:buClr>
              <a:buSzPts val="1600"/>
              <a:buFont typeface="Arial"/>
              <a:buNone/>
              <a:defRPr sz="1600" b="0" i="0" u="none" strike="noStrike" cap="none">
                <a:solidFill>
                  <a:srgbClr val="031B31"/>
                </a:solidFill>
                <a:latin typeface="Corbel"/>
                <a:ea typeface="Corbel"/>
                <a:cs typeface="Corbel"/>
                <a:sym typeface="Corbel"/>
              </a:defRPr>
            </a:lvl4pPr>
            <a:lvl5pPr marL="2286000" marR="0" lvl="4" indent="-228600" algn="l" rtl="0">
              <a:lnSpc>
                <a:spcPct val="90000"/>
              </a:lnSpc>
              <a:spcBef>
                <a:spcPts val="400"/>
              </a:spcBef>
              <a:spcAft>
                <a:spcPts val="0"/>
              </a:spcAft>
              <a:buClr>
                <a:srgbClr val="031B31"/>
              </a:buClr>
              <a:buSzPts val="1600"/>
              <a:buFont typeface="Arial"/>
              <a:buNone/>
              <a:defRPr sz="1600" b="0" i="0" u="none" strike="noStrike" cap="none">
                <a:solidFill>
                  <a:srgbClr val="031B31"/>
                </a:solidFill>
                <a:latin typeface="Corbel"/>
                <a:ea typeface="Corbel"/>
                <a:cs typeface="Corbel"/>
                <a:sym typeface="Corbel"/>
              </a:defRPr>
            </a:lvl5pPr>
            <a:lvl6pPr marL="2743200" marR="0" lvl="5" indent="-228600" algn="l" rtl="0">
              <a:lnSpc>
                <a:spcPct val="90000"/>
              </a:lnSpc>
              <a:spcBef>
                <a:spcPts val="400"/>
              </a:spcBef>
              <a:spcAft>
                <a:spcPts val="0"/>
              </a:spcAft>
              <a:buClr>
                <a:srgbClr val="031B31"/>
              </a:buClr>
              <a:buSzPts val="1600"/>
              <a:buFont typeface="Arial"/>
              <a:buNone/>
              <a:defRPr sz="1600" b="0" i="0" u="none" strike="noStrike" cap="none">
                <a:solidFill>
                  <a:srgbClr val="031B31"/>
                </a:solidFill>
                <a:latin typeface="Corbel"/>
                <a:ea typeface="Corbel"/>
                <a:cs typeface="Corbel"/>
                <a:sym typeface="Corbel"/>
              </a:defRPr>
            </a:lvl6pPr>
            <a:lvl7pPr marL="3200400" marR="0" lvl="6" indent="-228600" algn="l" rtl="0">
              <a:lnSpc>
                <a:spcPct val="90000"/>
              </a:lnSpc>
              <a:spcBef>
                <a:spcPts val="400"/>
              </a:spcBef>
              <a:spcAft>
                <a:spcPts val="0"/>
              </a:spcAft>
              <a:buClr>
                <a:srgbClr val="031B31"/>
              </a:buClr>
              <a:buSzPts val="1600"/>
              <a:buFont typeface="Arial"/>
              <a:buNone/>
              <a:defRPr sz="1600" b="0" i="0" u="none" strike="noStrike" cap="none">
                <a:solidFill>
                  <a:srgbClr val="031B31"/>
                </a:solidFill>
                <a:latin typeface="Corbel"/>
                <a:ea typeface="Corbel"/>
                <a:cs typeface="Corbel"/>
                <a:sym typeface="Corbel"/>
              </a:defRPr>
            </a:lvl7pPr>
            <a:lvl8pPr marL="3657600" marR="0" lvl="7" indent="-228600" algn="l" rtl="0">
              <a:lnSpc>
                <a:spcPct val="90000"/>
              </a:lnSpc>
              <a:spcBef>
                <a:spcPts val="400"/>
              </a:spcBef>
              <a:spcAft>
                <a:spcPts val="0"/>
              </a:spcAft>
              <a:buClr>
                <a:srgbClr val="031B31"/>
              </a:buClr>
              <a:buSzPts val="1600"/>
              <a:buFont typeface="Arial"/>
              <a:buNone/>
              <a:defRPr sz="1600" b="0" i="0" u="none" strike="noStrike" cap="none">
                <a:solidFill>
                  <a:srgbClr val="031B31"/>
                </a:solidFill>
                <a:latin typeface="Corbel"/>
                <a:ea typeface="Corbel"/>
                <a:cs typeface="Corbel"/>
                <a:sym typeface="Corbel"/>
              </a:defRPr>
            </a:lvl8pPr>
            <a:lvl9pPr marL="4114800" marR="0" lvl="8" indent="-228600" algn="l" rtl="0">
              <a:lnSpc>
                <a:spcPct val="90000"/>
              </a:lnSpc>
              <a:spcBef>
                <a:spcPts val="400"/>
              </a:spcBef>
              <a:spcAft>
                <a:spcPts val="0"/>
              </a:spcAft>
              <a:buClr>
                <a:srgbClr val="031B31"/>
              </a:buClr>
              <a:buSzPts val="1600"/>
              <a:buFont typeface="Arial"/>
              <a:buNone/>
              <a:defRPr sz="1600" b="0" i="0" u="none" strike="noStrike" cap="none">
                <a:solidFill>
                  <a:srgbClr val="031B31"/>
                </a:solidFill>
                <a:latin typeface="Corbel"/>
                <a:ea typeface="Corbel"/>
                <a:cs typeface="Corbel"/>
                <a:sym typeface="Corbel"/>
              </a:defRPr>
            </a:lvl9pPr>
          </a:lstStyle>
          <a:p>
            <a:endParaRPr/>
          </a:p>
        </p:txBody>
      </p:sp>
      <p:sp>
        <p:nvSpPr>
          <p:cNvPr id="71" name="Google Shape;71;p1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rgbClr val="031B31"/>
                </a:solidFill>
              </a:defRPr>
            </a:lvl1pPr>
            <a:lvl2pPr lvl="1">
              <a:buNone/>
              <a:defRPr>
                <a:solidFill>
                  <a:srgbClr val="031B31"/>
                </a:solidFill>
              </a:defRPr>
            </a:lvl2pPr>
            <a:lvl3pPr lvl="2">
              <a:buNone/>
              <a:defRPr>
                <a:solidFill>
                  <a:srgbClr val="031B31"/>
                </a:solidFill>
              </a:defRPr>
            </a:lvl3pPr>
            <a:lvl4pPr lvl="3">
              <a:buNone/>
              <a:defRPr>
                <a:solidFill>
                  <a:srgbClr val="031B31"/>
                </a:solidFill>
              </a:defRPr>
            </a:lvl4pPr>
            <a:lvl5pPr lvl="4">
              <a:buNone/>
              <a:defRPr>
                <a:solidFill>
                  <a:srgbClr val="031B31"/>
                </a:solidFill>
              </a:defRPr>
            </a:lvl5pPr>
            <a:lvl6pPr lvl="5">
              <a:buNone/>
              <a:defRPr>
                <a:solidFill>
                  <a:srgbClr val="031B31"/>
                </a:solidFill>
              </a:defRPr>
            </a:lvl6pPr>
            <a:lvl7pPr lvl="6">
              <a:buNone/>
              <a:defRPr>
                <a:solidFill>
                  <a:srgbClr val="031B31"/>
                </a:solidFill>
              </a:defRPr>
            </a:lvl7pPr>
            <a:lvl8pPr lvl="7">
              <a:buNone/>
              <a:defRPr>
                <a:solidFill>
                  <a:srgbClr val="031B31"/>
                </a:solidFill>
              </a:defRPr>
            </a:lvl8pPr>
            <a:lvl9pPr lvl="8">
              <a:buNone/>
              <a:defRPr>
                <a:solidFill>
                  <a:srgbClr val="031B3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637729" y="-619800"/>
            <a:ext cx="9438900" cy="20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3600"/>
              <a:buNone/>
              <a:defRPr sz="3600" i="0" u="none" strike="noStrike" cap="none"/>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 name="Google Shape;74;p16"/>
          <p:cNvSpPr txBox="1">
            <a:spLocks noGrp="1"/>
          </p:cNvSpPr>
          <p:nvPr>
            <p:ph type="body" idx="1"/>
          </p:nvPr>
        </p:nvSpPr>
        <p:spPr>
          <a:xfrm>
            <a:off x="1735693" y="1437607"/>
            <a:ext cx="5986500" cy="7734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1100"/>
              </a:spcBef>
              <a:spcAft>
                <a:spcPts val="0"/>
              </a:spcAft>
              <a:buClr>
                <a:srgbClr val="031B31"/>
              </a:buClr>
              <a:buSzPts val="2400"/>
              <a:buChar char="•"/>
              <a:defRPr sz="2400" i="0" u="none" strike="noStrike" cap="none">
                <a:solidFill>
                  <a:srgbClr val="031B31"/>
                </a:solidFill>
              </a:defRPr>
            </a:lvl1pPr>
            <a:lvl2pPr marL="914400" marR="0" lvl="1" indent="-381000" algn="l" rtl="0">
              <a:lnSpc>
                <a:spcPct val="90000"/>
              </a:lnSpc>
              <a:spcBef>
                <a:spcPts val="400"/>
              </a:spcBef>
              <a:spcAft>
                <a:spcPts val="0"/>
              </a:spcAft>
              <a:buClr>
                <a:srgbClr val="031B31"/>
              </a:buClr>
              <a:buSzPts val="2400"/>
              <a:buChar char="•"/>
              <a:defRPr sz="2400" i="0" u="none" strike="noStrike" cap="none">
                <a:solidFill>
                  <a:srgbClr val="031B31"/>
                </a:solidFill>
              </a:defRPr>
            </a:lvl2pPr>
            <a:lvl3pPr marL="1371600" marR="0" lvl="2" indent="-381000" algn="l" rtl="0">
              <a:lnSpc>
                <a:spcPct val="90000"/>
              </a:lnSpc>
              <a:spcBef>
                <a:spcPts val="400"/>
              </a:spcBef>
              <a:spcAft>
                <a:spcPts val="0"/>
              </a:spcAft>
              <a:buClr>
                <a:srgbClr val="031B31"/>
              </a:buClr>
              <a:buSzPts val="2400"/>
              <a:buChar char="•"/>
              <a:defRPr sz="2400" i="0" u="none" strike="noStrike" cap="none">
                <a:solidFill>
                  <a:srgbClr val="031B31"/>
                </a:solidFill>
              </a:defRPr>
            </a:lvl3pPr>
            <a:lvl4pPr marL="1828800" marR="0" lvl="3" indent="-381000" algn="l" rtl="0">
              <a:lnSpc>
                <a:spcPct val="90000"/>
              </a:lnSpc>
              <a:spcBef>
                <a:spcPts val="400"/>
              </a:spcBef>
              <a:spcAft>
                <a:spcPts val="0"/>
              </a:spcAft>
              <a:buClr>
                <a:srgbClr val="031B31"/>
              </a:buClr>
              <a:buSzPts val="2400"/>
              <a:buChar char="•"/>
              <a:defRPr sz="2400" i="0" u="none" strike="noStrike" cap="none">
                <a:solidFill>
                  <a:srgbClr val="031B31"/>
                </a:solidFill>
              </a:defRPr>
            </a:lvl4pPr>
            <a:lvl5pPr marL="2286000" marR="0" lvl="4" indent="-381000" algn="l" rtl="0">
              <a:lnSpc>
                <a:spcPct val="90000"/>
              </a:lnSpc>
              <a:spcBef>
                <a:spcPts val="400"/>
              </a:spcBef>
              <a:spcAft>
                <a:spcPts val="0"/>
              </a:spcAft>
              <a:buClr>
                <a:srgbClr val="031B31"/>
              </a:buClr>
              <a:buSzPts val="2400"/>
              <a:buChar char="•"/>
              <a:defRPr sz="2400" i="0" u="none" strike="noStrike" cap="none">
                <a:solidFill>
                  <a:srgbClr val="031B31"/>
                </a:solidFill>
              </a:defRPr>
            </a:lvl5pPr>
            <a:lvl6pPr marL="2743200" marR="0" lvl="5" indent="-381000" algn="l" rtl="0">
              <a:lnSpc>
                <a:spcPct val="90000"/>
              </a:lnSpc>
              <a:spcBef>
                <a:spcPts val="400"/>
              </a:spcBef>
              <a:spcAft>
                <a:spcPts val="0"/>
              </a:spcAft>
              <a:buClr>
                <a:srgbClr val="031B31"/>
              </a:buClr>
              <a:buSzPts val="2400"/>
              <a:buChar char="•"/>
              <a:defRPr sz="2400" i="0" u="none" strike="noStrike" cap="none">
                <a:solidFill>
                  <a:srgbClr val="031B31"/>
                </a:solidFill>
              </a:defRPr>
            </a:lvl6pPr>
            <a:lvl7pPr marL="3200400" marR="0" lvl="6" indent="-381000" algn="l" rtl="0">
              <a:lnSpc>
                <a:spcPct val="90000"/>
              </a:lnSpc>
              <a:spcBef>
                <a:spcPts val="400"/>
              </a:spcBef>
              <a:spcAft>
                <a:spcPts val="0"/>
              </a:spcAft>
              <a:buClr>
                <a:srgbClr val="031B31"/>
              </a:buClr>
              <a:buSzPts val="2400"/>
              <a:buChar char="•"/>
              <a:defRPr sz="2400" i="0" u="none" strike="noStrike" cap="none">
                <a:solidFill>
                  <a:srgbClr val="031B31"/>
                </a:solidFill>
              </a:defRPr>
            </a:lvl7pPr>
            <a:lvl8pPr marL="3657600" marR="0" lvl="7" indent="-381000" algn="l" rtl="0">
              <a:lnSpc>
                <a:spcPct val="90000"/>
              </a:lnSpc>
              <a:spcBef>
                <a:spcPts val="400"/>
              </a:spcBef>
              <a:spcAft>
                <a:spcPts val="0"/>
              </a:spcAft>
              <a:buClr>
                <a:srgbClr val="031B31"/>
              </a:buClr>
              <a:buSzPts val="2400"/>
              <a:buChar char="•"/>
              <a:defRPr sz="2400" i="0" u="none" strike="noStrike" cap="none">
                <a:solidFill>
                  <a:srgbClr val="031B31"/>
                </a:solidFill>
              </a:defRPr>
            </a:lvl8pPr>
            <a:lvl9pPr marL="4114800" marR="0" lvl="8" indent="-381000" algn="l" rtl="0">
              <a:lnSpc>
                <a:spcPct val="90000"/>
              </a:lnSpc>
              <a:spcBef>
                <a:spcPts val="400"/>
              </a:spcBef>
              <a:spcAft>
                <a:spcPts val="0"/>
              </a:spcAft>
              <a:buClr>
                <a:srgbClr val="031B31"/>
              </a:buClr>
              <a:buSzPts val="2400"/>
              <a:buChar char="•"/>
              <a:defRPr sz="2400" i="0" u="none" strike="noStrike" cap="none">
                <a:solidFill>
                  <a:srgbClr val="031B31"/>
                </a:solidFill>
              </a:defRPr>
            </a:lvl9pPr>
          </a:lstStyle>
          <a:p>
            <a:endParaRPr/>
          </a:p>
        </p:txBody>
      </p:sp>
      <p:sp>
        <p:nvSpPr>
          <p:cNvPr id="75" name="Google Shape;75;p1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1pPr>
            <a:lvl2pPr marL="0" marR="0" lvl="1"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2pPr>
            <a:lvl3pPr marL="0" marR="0" lvl="2"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3pPr>
            <a:lvl4pPr marL="0" marR="0" lvl="3"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4pPr>
            <a:lvl5pPr marL="0" marR="0" lvl="4"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5pPr>
            <a:lvl6pPr marL="0" marR="0" lvl="5"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6pPr>
            <a:lvl7pPr marL="0" marR="0" lvl="6"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7pPr>
            <a:lvl8pPr marL="0" marR="0" lvl="7"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8pPr>
            <a:lvl9pPr marL="0" marR="0" lvl="8"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4000"/>
              <a:buNone/>
              <a:defRPr sz="4000" i="0" u="none" strike="noStrike" cap="none"/>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8" name="Google Shape;78;p17"/>
          <p:cNvSpPr txBox="1">
            <a:spLocks noGrp="1"/>
          </p:cNvSpPr>
          <p:nvPr>
            <p:ph type="body" idx="1"/>
          </p:nvPr>
        </p:nvSpPr>
        <p:spPr>
          <a:xfrm>
            <a:off x="1409700" y="1556280"/>
            <a:ext cx="4610100" cy="46206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90000"/>
              </a:lnSpc>
              <a:spcBef>
                <a:spcPts val="1100"/>
              </a:spcBef>
              <a:spcAft>
                <a:spcPts val="0"/>
              </a:spcAft>
              <a:buClr>
                <a:srgbClr val="031B31"/>
              </a:buClr>
              <a:buSzPts val="3600"/>
              <a:buChar char="•"/>
              <a:defRPr sz="3600" i="0" u="none" strike="noStrike" cap="none">
                <a:solidFill>
                  <a:srgbClr val="031B31"/>
                </a:solidFill>
              </a:defRPr>
            </a:lvl1pPr>
            <a:lvl2pPr marL="914400" marR="0" lvl="1" indent="-342900" algn="l" rtl="0">
              <a:lnSpc>
                <a:spcPct val="90000"/>
              </a:lnSpc>
              <a:spcBef>
                <a:spcPts val="400"/>
              </a:spcBef>
              <a:spcAft>
                <a:spcPts val="0"/>
              </a:spcAft>
              <a:buClr>
                <a:srgbClr val="031B31"/>
              </a:buClr>
              <a:buSzPts val="1800"/>
              <a:buChar char="•"/>
              <a:defRPr sz="1800" i="0" u="none" strike="noStrike" cap="none">
                <a:solidFill>
                  <a:srgbClr val="031B31"/>
                </a:solidFill>
              </a:defRPr>
            </a:lvl2pPr>
            <a:lvl3pPr marL="1371600" marR="0" lvl="2" indent="-330200" algn="l" rtl="0">
              <a:lnSpc>
                <a:spcPct val="90000"/>
              </a:lnSpc>
              <a:spcBef>
                <a:spcPts val="400"/>
              </a:spcBef>
              <a:spcAft>
                <a:spcPts val="0"/>
              </a:spcAft>
              <a:buClr>
                <a:srgbClr val="031B31"/>
              </a:buClr>
              <a:buSzPts val="1600"/>
              <a:buChar char="•"/>
              <a:defRPr sz="1600" i="0" u="none" strike="noStrike" cap="none">
                <a:solidFill>
                  <a:srgbClr val="031B31"/>
                </a:solidFill>
              </a:defRPr>
            </a:lvl3pPr>
            <a:lvl4pPr marL="1828800" marR="0" lvl="3" indent="-330200" algn="l" rtl="0">
              <a:lnSpc>
                <a:spcPct val="90000"/>
              </a:lnSpc>
              <a:spcBef>
                <a:spcPts val="400"/>
              </a:spcBef>
              <a:spcAft>
                <a:spcPts val="0"/>
              </a:spcAft>
              <a:buClr>
                <a:srgbClr val="031B31"/>
              </a:buClr>
              <a:buSzPts val="1600"/>
              <a:buChar char="•"/>
              <a:defRPr sz="1600" i="0" u="none" strike="noStrike" cap="none">
                <a:solidFill>
                  <a:srgbClr val="031B31"/>
                </a:solidFill>
              </a:defRPr>
            </a:lvl4pPr>
            <a:lvl5pPr marL="2286000" marR="0" lvl="4" indent="-330200" algn="l" rtl="0">
              <a:lnSpc>
                <a:spcPct val="90000"/>
              </a:lnSpc>
              <a:spcBef>
                <a:spcPts val="400"/>
              </a:spcBef>
              <a:spcAft>
                <a:spcPts val="0"/>
              </a:spcAft>
              <a:buClr>
                <a:srgbClr val="031B31"/>
              </a:buClr>
              <a:buSzPts val="1600"/>
              <a:buChar char="•"/>
              <a:defRPr sz="1600" i="0" u="none" strike="noStrike" cap="none">
                <a:solidFill>
                  <a:srgbClr val="031B31"/>
                </a:solidFill>
              </a:defRPr>
            </a:lvl5pPr>
            <a:lvl6pPr marL="2743200" marR="0" lvl="5" indent="-330200" algn="l" rtl="0">
              <a:lnSpc>
                <a:spcPct val="90000"/>
              </a:lnSpc>
              <a:spcBef>
                <a:spcPts val="400"/>
              </a:spcBef>
              <a:spcAft>
                <a:spcPts val="0"/>
              </a:spcAft>
              <a:buClr>
                <a:srgbClr val="031B31"/>
              </a:buClr>
              <a:buSzPts val="1600"/>
              <a:buChar char="•"/>
              <a:defRPr sz="1600" i="0" u="none" strike="noStrike" cap="none">
                <a:solidFill>
                  <a:srgbClr val="031B31"/>
                </a:solidFill>
              </a:defRPr>
            </a:lvl6pPr>
            <a:lvl7pPr marL="3200400" marR="0" lvl="6" indent="-330200" algn="l" rtl="0">
              <a:lnSpc>
                <a:spcPct val="90000"/>
              </a:lnSpc>
              <a:spcBef>
                <a:spcPts val="400"/>
              </a:spcBef>
              <a:spcAft>
                <a:spcPts val="0"/>
              </a:spcAft>
              <a:buClr>
                <a:srgbClr val="031B31"/>
              </a:buClr>
              <a:buSzPts val="1600"/>
              <a:buChar char="•"/>
              <a:defRPr sz="1600" i="0" u="none" strike="noStrike" cap="none">
                <a:solidFill>
                  <a:srgbClr val="031B31"/>
                </a:solidFill>
              </a:defRPr>
            </a:lvl7pPr>
            <a:lvl8pPr marL="3657600" marR="0" lvl="7" indent="-330200" algn="l" rtl="0">
              <a:lnSpc>
                <a:spcPct val="90000"/>
              </a:lnSpc>
              <a:spcBef>
                <a:spcPts val="400"/>
              </a:spcBef>
              <a:spcAft>
                <a:spcPts val="0"/>
              </a:spcAft>
              <a:buClr>
                <a:srgbClr val="031B31"/>
              </a:buClr>
              <a:buSzPts val="1600"/>
              <a:buChar char="•"/>
              <a:defRPr sz="1600" i="0" u="none" strike="noStrike" cap="none">
                <a:solidFill>
                  <a:srgbClr val="031B31"/>
                </a:solidFill>
              </a:defRPr>
            </a:lvl8pPr>
            <a:lvl9pPr marL="4114800" marR="0" lvl="8" indent="-330200" algn="l" rtl="0">
              <a:lnSpc>
                <a:spcPct val="90000"/>
              </a:lnSpc>
              <a:spcBef>
                <a:spcPts val="400"/>
              </a:spcBef>
              <a:spcAft>
                <a:spcPts val="0"/>
              </a:spcAft>
              <a:buClr>
                <a:srgbClr val="031B31"/>
              </a:buClr>
              <a:buSzPts val="1600"/>
              <a:buChar char="•"/>
              <a:defRPr sz="1600" i="0" u="none" strike="noStrike" cap="none">
                <a:solidFill>
                  <a:srgbClr val="031B31"/>
                </a:solidFill>
              </a:defRPr>
            </a:lvl9pPr>
          </a:lstStyle>
          <a:p>
            <a:endParaRPr/>
          </a:p>
        </p:txBody>
      </p:sp>
      <p:sp>
        <p:nvSpPr>
          <p:cNvPr id="79" name="Google Shape;79;p17"/>
          <p:cNvSpPr txBox="1">
            <a:spLocks noGrp="1"/>
          </p:cNvSpPr>
          <p:nvPr>
            <p:ph type="body" idx="2"/>
          </p:nvPr>
        </p:nvSpPr>
        <p:spPr>
          <a:xfrm>
            <a:off x="6172200" y="1556280"/>
            <a:ext cx="4609800" cy="46206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100"/>
              </a:spcBef>
              <a:spcAft>
                <a:spcPts val="0"/>
              </a:spcAft>
              <a:buClr>
                <a:srgbClr val="031B31"/>
              </a:buClr>
              <a:buSzPts val="2200"/>
              <a:buChar char="•"/>
              <a:defRPr sz="2200" i="0" u="none" strike="noStrike" cap="none">
                <a:solidFill>
                  <a:srgbClr val="031B31"/>
                </a:solidFill>
              </a:defRPr>
            </a:lvl1pPr>
            <a:lvl2pPr marL="914400" marR="0" lvl="1" indent="-342900" algn="l" rtl="0">
              <a:lnSpc>
                <a:spcPct val="90000"/>
              </a:lnSpc>
              <a:spcBef>
                <a:spcPts val="400"/>
              </a:spcBef>
              <a:spcAft>
                <a:spcPts val="0"/>
              </a:spcAft>
              <a:buClr>
                <a:srgbClr val="031B31"/>
              </a:buClr>
              <a:buSzPts val="1800"/>
              <a:buChar char="•"/>
              <a:defRPr sz="1800" i="0" u="none" strike="noStrike" cap="none">
                <a:solidFill>
                  <a:srgbClr val="031B31"/>
                </a:solidFill>
              </a:defRPr>
            </a:lvl2pPr>
            <a:lvl3pPr marL="1371600" marR="0" lvl="2" indent="-330200" algn="l" rtl="0">
              <a:lnSpc>
                <a:spcPct val="90000"/>
              </a:lnSpc>
              <a:spcBef>
                <a:spcPts val="400"/>
              </a:spcBef>
              <a:spcAft>
                <a:spcPts val="0"/>
              </a:spcAft>
              <a:buClr>
                <a:srgbClr val="031B31"/>
              </a:buClr>
              <a:buSzPts val="1600"/>
              <a:buChar char="•"/>
              <a:defRPr sz="1600" i="0" u="none" strike="noStrike" cap="none">
                <a:solidFill>
                  <a:srgbClr val="031B31"/>
                </a:solidFill>
              </a:defRPr>
            </a:lvl3pPr>
            <a:lvl4pPr marL="1828800" marR="0" lvl="3" indent="-330200" algn="l" rtl="0">
              <a:lnSpc>
                <a:spcPct val="90000"/>
              </a:lnSpc>
              <a:spcBef>
                <a:spcPts val="400"/>
              </a:spcBef>
              <a:spcAft>
                <a:spcPts val="0"/>
              </a:spcAft>
              <a:buClr>
                <a:srgbClr val="031B31"/>
              </a:buClr>
              <a:buSzPts val="1600"/>
              <a:buChar char="•"/>
              <a:defRPr sz="1600" i="0" u="none" strike="noStrike" cap="none">
                <a:solidFill>
                  <a:srgbClr val="031B31"/>
                </a:solidFill>
              </a:defRPr>
            </a:lvl4pPr>
            <a:lvl5pPr marL="2286000" marR="0" lvl="4" indent="-330200" algn="l" rtl="0">
              <a:lnSpc>
                <a:spcPct val="90000"/>
              </a:lnSpc>
              <a:spcBef>
                <a:spcPts val="400"/>
              </a:spcBef>
              <a:spcAft>
                <a:spcPts val="0"/>
              </a:spcAft>
              <a:buClr>
                <a:srgbClr val="031B31"/>
              </a:buClr>
              <a:buSzPts val="1600"/>
              <a:buChar char="•"/>
              <a:defRPr sz="1600" i="0" u="none" strike="noStrike" cap="none">
                <a:solidFill>
                  <a:srgbClr val="031B31"/>
                </a:solidFill>
              </a:defRPr>
            </a:lvl5pPr>
            <a:lvl6pPr marL="2743200" marR="0" lvl="5" indent="-330200" algn="l" rtl="0">
              <a:lnSpc>
                <a:spcPct val="90000"/>
              </a:lnSpc>
              <a:spcBef>
                <a:spcPts val="400"/>
              </a:spcBef>
              <a:spcAft>
                <a:spcPts val="0"/>
              </a:spcAft>
              <a:buClr>
                <a:srgbClr val="031B31"/>
              </a:buClr>
              <a:buSzPts val="1600"/>
              <a:buChar char="•"/>
              <a:defRPr sz="1600" i="0" u="none" strike="noStrike" cap="none">
                <a:solidFill>
                  <a:srgbClr val="031B31"/>
                </a:solidFill>
              </a:defRPr>
            </a:lvl6pPr>
            <a:lvl7pPr marL="3200400" marR="0" lvl="6" indent="-330200" algn="l" rtl="0">
              <a:lnSpc>
                <a:spcPct val="90000"/>
              </a:lnSpc>
              <a:spcBef>
                <a:spcPts val="400"/>
              </a:spcBef>
              <a:spcAft>
                <a:spcPts val="0"/>
              </a:spcAft>
              <a:buClr>
                <a:srgbClr val="031B31"/>
              </a:buClr>
              <a:buSzPts val="1600"/>
              <a:buChar char="•"/>
              <a:defRPr sz="1600" i="0" u="none" strike="noStrike" cap="none">
                <a:solidFill>
                  <a:srgbClr val="031B31"/>
                </a:solidFill>
              </a:defRPr>
            </a:lvl7pPr>
            <a:lvl8pPr marL="3657600" marR="0" lvl="7" indent="-330200" algn="l" rtl="0">
              <a:lnSpc>
                <a:spcPct val="90000"/>
              </a:lnSpc>
              <a:spcBef>
                <a:spcPts val="400"/>
              </a:spcBef>
              <a:spcAft>
                <a:spcPts val="0"/>
              </a:spcAft>
              <a:buClr>
                <a:srgbClr val="031B31"/>
              </a:buClr>
              <a:buSzPts val="1600"/>
              <a:buChar char="•"/>
              <a:defRPr sz="1600" i="0" u="none" strike="noStrike" cap="none">
                <a:solidFill>
                  <a:srgbClr val="031B31"/>
                </a:solidFill>
              </a:defRPr>
            </a:lvl8pPr>
            <a:lvl9pPr marL="4114800" marR="0" lvl="8" indent="-330200" algn="l" rtl="0">
              <a:lnSpc>
                <a:spcPct val="90000"/>
              </a:lnSpc>
              <a:spcBef>
                <a:spcPts val="400"/>
              </a:spcBef>
              <a:spcAft>
                <a:spcPts val="0"/>
              </a:spcAft>
              <a:buClr>
                <a:srgbClr val="031B31"/>
              </a:buClr>
              <a:buSzPts val="1600"/>
              <a:buChar char="•"/>
              <a:defRPr sz="1600" i="0" u="none" strike="noStrike" cap="none">
                <a:solidFill>
                  <a:srgbClr val="031B31"/>
                </a:solidFill>
              </a:defRPr>
            </a:lvl9pPr>
          </a:lstStyle>
          <a:p>
            <a:endParaRPr/>
          </a:p>
        </p:txBody>
      </p:sp>
      <p:sp>
        <p:nvSpPr>
          <p:cNvPr id="80" name="Google Shape;80;p1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1pPr>
            <a:lvl2pPr marL="0" marR="0" lvl="1"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2pPr>
            <a:lvl3pPr marL="0" marR="0" lvl="2"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3pPr>
            <a:lvl4pPr marL="0" marR="0" lvl="3"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4pPr>
            <a:lvl5pPr marL="0" marR="0" lvl="4"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5pPr>
            <a:lvl6pPr marL="0" marR="0" lvl="5"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6pPr>
            <a:lvl7pPr marL="0" marR="0" lvl="6"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7pPr>
            <a:lvl8pPr marL="0" marR="0" lvl="7"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8pPr>
            <a:lvl9pPr marL="0" marR="0" lvl="8" indent="0" algn="r" rtl="0">
              <a:lnSpc>
                <a:spcPct val="100000"/>
              </a:lnSpc>
              <a:spcBef>
                <a:spcPts val="0"/>
              </a:spcBef>
              <a:spcAft>
                <a:spcPts val="0"/>
              </a:spcAft>
              <a:buClr>
                <a:srgbClr val="687F00"/>
              </a:buClr>
              <a:buSzPts val="200"/>
              <a:buFont typeface="Corbel"/>
              <a:buNone/>
              <a:defRPr sz="800" b="0" i="0" u="none" strike="noStrike" cap="none">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1pPr>
            <a:lvl2pPr marL="0" marR="0" lvl="1"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2pPr>
            <a:lvl3pPr marL="0" marR="0" lvl="2"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3pPr>
            <a:lvl4pPr marL="0" marR="0" lvl="3"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4pPr>
            <a:lvl5pPr marL="0" marR="0" lvl="4"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5pPr>
            <a:lvl6pPr marL="0" marR="0" lvl="5"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6pPr>
            <a:lvl7pPr marL="0" marR="0" lvl="6"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7pPr>
            <a:lvl8pPr marL="0" marR="0" lvl="7"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8pPr>
            <a:lvl9pPr marL="0" marR="0" lvl="8"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1pPr>
            <a:lvl2pPr marL="0" marR="0" lvl="1"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2pPr>
            <a:lvl3pPr marL="0" marR="0" lvl="2"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3pPr>
            <a:lvl4pPr marL="0" marR="0" lvl="3"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4pPr>
            <a:lvl5pPr marL="0" marR="0" lvl="4"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5pPr>
            <a:lvl6pPr marL="0" marR="0" lvl="5"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6pPr>
            <a:lvl7pPr marL="0" marR="0" lvl="6"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7pPr>
            <a:lvl8pPr marL="0" marR="0" lvl="7"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8pPr>
            <a:lvl9pPr marL="0" marR="0" lvl="8" indent="0" algn="r" rtl="0">
              <a:lnSpc>
                <a:spcPct val="100000"/>
              </a:lnSpc>
              <a:spcBef>
                <a:spcPts val="0"/>
              </a:spcBef>
              <a:spcAft>
                <a:spcPts val="0"/>
              </a:spcAft>
              <a:buClr>
                <a:srgbClr val="687F00"/>
              </a:buClr>
              <a:buSzPts val="200"/>
              <a:buFont typeface="Corbel"/>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0" y="2089800"/>
            <a:ext cx="12192000" cy="2678400"/>
          </a:xfrm>
          <a:prstGeom prst="rect">
            <a:avLst/>
          </a:prstGeom>
          <a:solidFill>
            <a:srgbClr val="031B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lt1"/>
              </a:buClr>
              <a:buSzPts val="4800"/>
              <a:buFont typeface="Proxima Nova Semibold"/>
              <a:buNone/>
              <a:defRPr sz="4800">
                <a:solidFill>
                  <a:schemeClr val="lt1"/>
                </a:solidFill>
                <a:latin typeface="Proxima Nova Semibold"/>
                <a:ea typeface="Proxima Nova Semibold"/>
                <a:cs typeface="Proxima Nova Semibold"/>
                <a:sym typeface="Proxima Nova Semibold"/>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1" name="Google Shape;21;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Font typeface="Proxima Nova"/>
              <a:buNone/>
              <a:defRPr>
                <a:latin typeface="Proxima Nova"/>
                <a:ea typeface="Proxima Nova"/>
                <a:cs typeface="Proxima Nova"/>
                <a:sym typeface="Proxima Nova"/>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 name="Google Shape;24;p4"/>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noAutofit/>
          </a:bodyPr>
          <a:lstStyle>
            <a:lvl1pPr marL="457200" lvl="0" indent="-419100">
              <a:spcBef>
                <a:spcPts val="0"/>
              </a:spcBef>
              <a:spcAft>
                <a:spcPts val="0"/>
              </a:spcAft>
              <a:buSzPts val="3000"/>
              <a:buFont typeface="Proxima Nova"/>
              <a:buChar char="●"/>
              <a:defRPr>
                <a:latin typeface="Proxima Nova"/>
                <a:ea typeface="Proxima Nova"/>
                <a:cs typeface="Proxima Nova"/>
                <a:sym typeface="Proxima Nova"/>
              </a:defRPr>
            </a:lvl1pPr>
            <a:lvl2pPr marL="914400" lvl="1" indent="-381000">
              <a:spcBef>
                <a:spcPts val="2100"/>
              </a:spcBef>
              <a:spcAft>
                <a:spcPts val="0"/>
              </a:spcAft>
              <a:buSzPts val="2400"/>
              <a:buFont typeface="Proxima Nova"/>
              <a:buChar char="○"/>
              <a:defRPr>
                <a:latin typeface="Proxima Nova"/>
                <a:ea typeface="Proxima Nova"/>
                <a:cs typeface="Proxima Nova"/>
                <a:sym typeface="Proxima Nova"/>
              </a:defRPr>
            </a:lvl2pPr>
            <a:lvl3pPr marL="1371600" lvl="2" indent="-349250">
              <a:spcBef>
                <a:spcPts val="2100"/>
              </a:spcBef>
              <a:spcAft>
                <a:spcPts val="0"/>
              </a:spcAft>
              <a:buSzPts val="1900"/>
              <a:buFont typeface="Proxima Nova"/>
              <a:buChar char="■"/>
              <a:defRPr>
                <a:latin typeface="Proxima Nova"/>
                <a:ea typeface="Proxima Nova"/>
                <a:cs typeface="Proxima Nova"/>
                <a:sym typeface="Proxima Nova"/>
              </a:defRPr>
            </a:lvl3pPr>
            <a:lvl4pPr marL="1828800" lvl="3" indent="-349250">
              <a:spcBef>
                <a:spcPts val="2100"/>
              </a:spcBef>
              <a:spcAft>
                <a:spcPts val="0"/>
              </a:spcAft>
              <a:buSzPts val="1900"/>
              <a:buFont typeface="Proxima Nova"/>
              <a:buChar char="●"/>
              <a:defRPr>
                <a:latin typeface="Proxima Nova"/>
                <a:ea typeface="Proxima Nova"/>
                <a:cs typeface="Proxima Nova"/>
                <a:sym typeface="Proxima Nova"/>
              </a:defRPr>
            </a:lvl4pPr>
            <a:lvl5pPr marL="2286000" lvl="4" indent="-349250">
              <a:spcBef>
                <a:spcPts val="2100"/>
              </a:spcBef>
              <a:spcAft>
                <a:spcPts val="0"/>
              </a:spcAft>
              <a:buSzPts val="1900"/>
              <a:buFont typeface="Proxima Nova"/>
              <a:buChar char="○"/>
              <a:defRPr>
                <a:latin typeface="Proxima Nova"/>
                <a:ea typeface="Proxima Nova"/>
                <a:cs typeface="Proxima Nova"/>
                <a:sym typeface="Proxima Nova"/>
              </a:defRPr>
            </a:lvl5pPr>
            <a:lvl6pPr marL="2743200" lvl="5" indent="-349250">
              <a:spcBef>
                <a:spcPts val="2100"/>
              </a:spcBef>
              <a:spcAft>
                <a:spcPts val="0"/>
              </a:spcAft>
              <a:buSzPts val="1900"/>
              <a:buFont typeface="Proxima Nova"/>
              <a:buChar char="■"/>
              <a:defRPr>
                <a:latin typeface="Proxima Nova"/>
                <a:ea typeface="Proxima Nova"/>
                <a:cs typeface="Proxima Nova"/>
                <a:sym typeface="Proxima Nova"/>
              </a:defRPr>
            </a:lvl6pPr>
            <a:lvl7pPr marL="3200400" lvl="6" indent="-349250">
              <a:spcBef>
                <a:spcPts val="2100"/>
              </a:spcBef>
              <a:spcAft>
                <a:spcPts val="0"/>
              </a:spcAft>
              <a:buSzPts val="1900"/>
              <a:buFont typeface="Proxima Nova"/>
              <a:buChar char="●"/>
              <a:defRPr>
                <a:latin typeface="Proxima Nova"/>
                <a:ea typeface="Proxima Nova"/>
                <a:cs typeface="Proxima Nova"/>
                <a:sym typeface="Proxima Nova"/>
              </a:defRPr>
            </a:lvl7pPr>
            <a:lvl8pPr marL="3657600" lvl="7" indent="-349250">
              <a:spcBef>
                <a:spcPts val="2100"/>
              </a:spcBef>
              <a:spcAft>
                <a:spcPts val="0"/>
              </a:spcAft>
              <a:buSzPts val="1900"/>
              <a:buFont typeface="Proxima Nova"/>
              <a:buChar char="○"/>
              <a:defRPr>
                <a:latin typeface="Proxima Nova"/>
                <a:ea typeface="Proxima Nova"/>
                <a:cs typeface="Proxima Nova"/>
                <a:sym typeface="Proxima Nova"/>
              </a:defRPr>
            </a:lvl8pPr>
            <a:lvl9pPr marL="4114800" lvl="8" indent="-349250">
              <a:spcBef>
                <a:spcPts val="2100"/>
              </a:spcBef>
              <a:spcAft>
                <a:spcPts val="2100"/>
              </a:spcAft>
              <a:buSzPts val="1900"/>
              <a:buFont typeface="Proxima Nova"/>
              <a:buChar char="■"/>
              <a:defRPr>
                <a:latin typeface="Proxima Nova"/>
                <a:ea typeface="Proxima Nova"/>
                <a:cs typeface="Proxima Nova"/>
                <a:sym typeface="Proxima Nova"/>
              </a:defRPr>
            </a:lvl9pPr>
          </a:lstStyle>
          <a:p>
            <a:endParaRPr/>
          </a:p>
        </p:txBody>
      </p:sp>
      <p:sp>
        <p:nvSpPr>
          <p:cNvPr id="25" name="Google Shape;25;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Font typeface="Proxima Nova"/>
              <a:buNone/>
              <a:defRPr>
                <a:latin typeface="Proxima Nova"/>
                <a:ea typeface="Proxima Nova"/>
                <a:cs typeface="Proxima Nova"/>
                <a:sym typeface="Proxima Nova"/>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8" name="Google Shape;28;p5"/>
          <p:cNvSpPr txBox="1">
            <a:spLocks noGrp="1"/>
          </p:cNvSpPr>
          <p:nvPr>
            <p:ph type="body" idx="1"/>
          </p:nvPr>
        </p:nvSpPr>
        <p:spPr>
          <a:xfrm>
            <a:off x="415600" y="1958433"/>
            <a:ext cx="5333100" cy="4133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Font typeface="Proxima Nova"/>
              <a:buChar char="●"/>
              <a:defRPr sz="1900">
                <a:latin typeface="Proxima Nova"/>
                <a:ea typeface="Proxima Nova"/>
                <a:cs typeface="Proxima Nova"/>
                <a:sym typeface="Proxima Nova"/>
              </a:defRPr>
            </a:lvl1pPr>
            <a:lvl2pPr marL="914400" lvl="1" indent="-330200">
              <a:spcBef>
                <a:spcPts val="2100"/>
              </a:spcBef>
              <a:spcAft>
                <a:spcPts val="0"/>
              </a:spcAft>
              <a:buSzPts val="1600"/>
              <a:buFont typeface="Proxima Nova"/>
              <a:buChar char="○"/>
              <a:defRPr sz="1600">
                <a:latin typeface="Proxima Nova"/>
                <a:ea typeface="Proxima Nova"/>
                <a:cs typeface="Proxima Nova"/>
                <a:sym typeface="Proxima Nova"/>
              </a:defRPr>
            </a:lvl2pPr>
            <a:lvl3pPr marL="1371600" lvl="2" indent="-330200">
              <a:spcBef>
                <a:spcPts val="2100"/>
              </a:spcBef>
              <a:spcAft>
                <a:spcPts val="0"/>
              </a:spcAft>
              <a:buSzPts val="1600"/>
              <a:buFont typeface="Proxima Nova"/>
              <a:buChar char="■"/>
              <a:defRPr sz="1600">
                <a:latin typeface="Proxima Nova"/>
                <a:ea typeface="Proxima Nova"/>
                <a:cs typeface="Proxima Nova"/>
                <a:sym typeface="Proxima Nova"/>
              </a:defRPr>
            </a:lvl3pPr>
            <a:lvl4pPr marL="1828800" lvl="3" indent="-330200">
              <a:spcBef>
                <a:spcPts val="2100"/>
              </a:spcBef>
              <a:spcAft>
                <a:spcPts val="0"/>
              </a:spcAft>
              <a:buSzPts val="1600"/>
              <a:buFont typeface="Proxima Nova"/>
              <a:buChar char="●"/>
              <a:defRPr sz="1600">
                <a:latin typeface="Proxima Nova"/>
                <a:ea typeface="Proxima Nova"/>
                <a:cs typeface="Proxima Nova"/>
                <a:sym typeface="Proxima Nova"/>
              </a:defRPr>
            </a:lvl4pPr>
            <a:lvl5pPr marL="2286000" lvl="4" indent="-330200">
              <a:spcBef>
                <a:spcPts val="2100"/>
              </a:spcBef>
              <a:spcAft>
                <a:spcPts val="0"/>
              </a:spcAft>
              <a:buSzPts val="1600"/>
              <a:buFont typeface="Proxima Nova"/>
              <a:buChar char="○"/>
              <a:defRPr sz="1600">
                <a:latin typeface="Proxima Nova"/>
                <a:ea typeface="Proxima Nova"/>
                <a:cs typeface="Proxima Nova"/>
                <a:sym typeface="Proxima Nova"/>
              </a:defRPr>
            </a:lvl5pPr>
            <a:lvl6pPr marL="2743200" lvl="5" indent="-330200">
              <a:spcBef>
                <a:spcPts val="2100"/>
              </a:spcBef>
              <a:spcAft>
                <a:spcPts val="0"/>
              </a:spcAft>
              <a:buSzPts val="1600"/>
              <a:buFont typeface="Proxima Nova"/>
              <a:buChar char="■"/>
              <a:defRPr sz="1600">
                <a:latin typeface="Proxima Nova"/>
                <a:ea typeface="Proxima Nova"/>
                <a:cs typeface="Proxima Nova"/>
                <a:sym typeface="Proxima Nova"/>
              </a:defRPr>
            </a:lvl6pPr>
            <a:lvl7pPr marL="3200400" lvl="6" indent="-330200">
              <a:spcBef>
                <a:spcPts val="2100"/>
              </a:spcBef>
              <a:spcAft>
                <a:spcPts val="0"/>
              </a:spcAft>
              <a:buSzPts val="1600"/>
              <a:buFont typeface="Proxima Nova"/>
              <a:buChar char="●"/>
              <a:defRPr sz="1600">
                <a:latin typeface="Proxima Nova"/>
                <a:ea typeface="Proxima Nova"/>
                <a:cs typeface="Proxima Nova"/>
                <a:sym typeface="Proxima Nova"/>
              </a:defRPr>
            </a:lvl7pPr>
            <a:lvl8pPr marL="3657600" lvl="7" indent="-330200">
              <a:spcBef>
                <a:spcPts val="2100"/>
              </a:spcBef>
              <a:spcAft>
                <a:spcPts val="0"/>
              </a:spcAft>
              <a:buSzPts val="1600"/>
              <a:buFont typeface="Proxima Nova"/>
              <a:buChar char="○"/>
              <a:defRPr sz="1600">
                <a:latin typeface="Proxima Nova"/>
                <a:ea typeface="Proxima Nova"/>
                <a:cs typeface="Proxima Nova"/>
                <a:sym typeface="Proxima Nova"/>
              </a:defRPr>
            </a:lvl8pPr>
            <a:lvl9pPr marL="4114800" lvl="8" indent="-330200">
              <a:spcBef>
                <a:spcPts val="2100"/>
              </a:spcBef>
              <a:spcAft>
                <a:spcPts val="2100"/>
              </a:spcAft>
              <a:buSzPts val="1600"/>
              <a:buFont typeface="Proxima Nova"/>
              <a:buChar char="■"/>
              <a:defRPr sz="1600">
                <a:latin typeface="Proxima Nova"/>
                <a:ea typeface="Proxima Nova"/>
                <a:cs typeface="Proxima Nova"/>
                <a:sym typeface="Proxima Nova"/>
              </a:defRPr>
            </a:lvl9pPr>
          </a:lstStyle>
          <a:p>
            <a:endParaRPr/>
          </a:p>
        </p:txBody>
      </p:sp>
      <p:sp>
        <p:nvSpPr>
          <p:cNvPr id="29" name="Google Shape;29;p5"/>
          <p:cNvSpPr txBox="1">
            <a:spLocks noGrp="1"/>
          </p:cNvSpPr>
          <p:nvPr>
            <p:ph type="body" idx="2"/>
          </p:nvPr>
        </p:nvSpPr>
        <p:spPr>
          <a:xfrm>
            <a:off x="6443200" y="1958433"/>
            <a:ext cx="5333100" cy="4133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Font typeface="Proxima Nova"/>
              <a:buChar char="●"/>
              <a:defRPr sz="1900">
                <a:latin typeface="Proxima Nova"/>
                <a:ea typeface="Proxima Nova"/>
                <a:cs typeface="Proxima Nova"/>
                <a:sym typeface="Proxima Nova"/>
              </a:defRPr>
            </a:lvl1pPr>
            <a:lvl2pPr marL="914400" lvl="1" indent="-330200">
              <a:spcBef>
                <a:spcPts val="2100"/>
              </a:spcBef>
              <a:spcAft>
                <a:spcPts val="0"/>
              </a:spcAft>
              <a:buSzPts val="1600"/>
              <a:buFont typeface="Proxima Nova"/>
              <a:buChar char="○"/>
              <a:defRPr sz="1600">
                <a:latin typeface="Proxima Nova"/>
                <a:ea typeface="Proxima Nova"/>
                <a:cs typeface="Proxima Nova"/>
                <a:sym typeface="Proxima Nova"/>
              </a:defRPr>
            </a:lvl2pPr>
            <a:lvl3pPr marL="1371600" lvl="2" indent="-330200">
              <a:spcBef>
                <a:spcPts val="2100"/>
              </a:spcBef>
              <a:spcAft>
                <a:spcPts val="0"/>
              </a:spcAft>
              <a:buSzPts val="1600"/>
              <a:buFont typeface="Proxima Nova"/>
              <a:buChar char="■"/>
              <a:defRPr sz="1600">
                <a:latin typeface="Proxima Nova"/>
                <a:ea typeface="Proxima Nova"/>
                <a:cs typeface="Proxima Nova"/>
                <a:sym typeface="Proxima Nova"/>
              </a:defRPr>
            </a:lvl3pPr>
            <a:lvl4pPr marL="1828800" lvl="3" indent="-330200">
              <a:spcBef>
                <a:spcPts val="2100"/>
              </a:spcBef>
              <a:spcAft>
                <a:spcPts val="0"/>
              </a:spcAft>
              <a:buSzPts val="1600"/>
              <a:buFont typeface="Proxima Nova"/>
              <a:buChar char="●"/>
              <a:defRPr sz="1600">
                <a:latin typeface="Proxima Nova"/>
                <a:ea typeface="Proxima Nova"/>
                <a:cs typeface="Proxima Nova"/>
                <a:sym typeface="Proxima Nova"/>
              </a:defRPr>
            </a:lvl4pPr>
            <a:lvl5pPr marL="2286000" lvl="4" indent="-330200">
              <a:spcBef>
                <a:spcPts val="2100"/>
              </a:spcBef>
              <a:spcAft>
                <a:spcPts val="0"/>
              </a:spcAft>
              <a:buSzPts val="1600"/>
              <a:buFont typeface="Proxima Nova"/>
              <a:buChar char="○"/>
              <a:defRPr sz="1600">
                <a:latin typeface="Proxima Nova"/>
                <a:ea typeface="Proxima Nova"/>
                <a:cs typeface="Proxima Nova"/>
                <a:sym typeface="Proxima Nova"/>
              </a:defRPr>
            </a:lvl5pPr>
            <a:lvl6pPr marL="2743200" lvl="5" indent="-330200">
              <a:spcBef>
                <a:spcPts val="2100"/>
              </a:spcBef>
              <a:spcAft>
                <a:spcPts val="0"/>
              </a:spcAft>
              <a:buSzPts val="1600"/>
              <a:buFont typeface="Proxima Nova"/>
              <a:buChar char="■"/>
              <a:defRPr sz="1600">
                <a:latin typeface="Proxima Nova"/>
                <a:ea typeface="Proxima Nova"/>
                <a:cs typeface="Proxima Nova"/>
                <a:sym typeface="Proxima Nova"/>
              </a:defRPr>
            </a:lvl6pPr>
            <a:lvl7pPr marL="3200400" lvl="6" indent="-330200">
              <a:spcBef>
                <a:spcPts val="2100"/>
              </a:spcBef>
              <a:spcAft>
                <a:spcPts val="0"/>
              </a:spcAft>
              <a:buSzPts val="1600"/>
              <a:buFont typeface="Proxima Nova"/>
              <a:buChar char="●"/>
              <a:defRPr sz="1600">
                <a:latin typeface="Proxima Nova"/>
                <a:ea typeface="Proxima Nova"/>
                <a:cs typeface="Proxima Nova"/>
                <a:sym typeface="Proxima Nova"/>
              </a:defRPr>
            </a:lvl7pPr>
            <a:lvl8pPr marL="3657600" lvl="7" indent="-330200">
              <a:spcBef>
                <a:spcPts val="2100"/>
              </a:spcBef>
              <a:spcAft>
                <a:spcPts val="0"/>
              </a:spcAft>
              <a:buSzPts val="1600"/>
              <a:buFont typeface="Proxima Nova"/>
              <a:buChar char="○"/>
              <a:defRPr sz="1600">
                <a:latin typeface="Proxima Nova"/>
                <a:ea typeface="Proxima Nova"/>
                <a:cs typeface="Proxima Nova"/>
                <a:sym typeface="Proxima Nova"/>
              </a:defRPr>
            </a:lvl8pPr>
            <a:lvl9pPr marL="4114800" lvl="8" indent="-330200">
              <a:spcBef>
                <a:spcPts val="2100"/>
              </a:spcBef>
              <a:spcAft>
                <a:spcPts val="2100"/>
              </a:spcAft>
              <a:buSzPts val="1600"/>
              <a:buFont typeface="Proxima Nova"/>
              <a:buChar char="■"/>
              <a:defRPr sz="1600">
                <a:latin typeface="Proxima Nova"/>
                <a:ea typeface="Proxima Nova"/>
                <a:cs typeface="Proxima Nova"/>
                <a:sym typeface="Proxima Nova"/>
              </a:defRPr>
            </a:lvl9pPr>
          </a:lstStyle>
          <a:p>
            <a:endParaRPr/>
          </a:p>
        </p:txBody>
      </p:sp>
      <p:sp>
        <p:nvSpPr>
          <p:cNvPr id="30" name="Google Shape;30;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Font typeface="Proxima Nova"/>
              <a:buNone/>
              <a:defRPr b="1">
                <a:latin typeface="Proxima Nova"/>
                <a:ea typeface="Proxima Nova"/>
                <a:cs typeface="Proxima Nova"/>
                <a:sym typeface="Proxima Nova"/>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3" name="Google Shape;3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36" name="Google Shape;36;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7" name="Google Shape;37;p7"/>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8" name="Google Shape;38;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1749517" y="705150"/>
            <a:ext cx="7570800" cy="54477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lt1"/>
              </a:buClr>
              <a:buSzPts val="7200"/>
              <a:buFont typeface="Proxima Nova"/>
              <a:buNone/>
              <a:defRPr sz="7200" b="1">
                <a:solidFill>
                  <a:schemeClr val="lt1"/>
                </a:solidFill>
                <a:latin typeface="Proxima Nova"/>
                <a:ea typeface="Proxima Nova"/>
                <a:cs typeface="Proxima Nova"/>
                <a:sym typeface="Proxima Nova"/>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a:endParaRPr/>
          </a:p>
        </p:txBody>
      </p:sp>
      <p:sp>
        <p:nvSpPr>
          <p:cNvPr id="41" name="Google Shape;41;p8"/>
          <p:cNvSpPr txBox="1"/>
          <p:nvPr/>
        </p:nvSpPr>
        <p:spPr>
          <a:xfrm>
            <a:off x="229450" y="1752050"/>
            <a:ext cx="46746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0" b="1">
                <a:solidFill>
                  <a:srgbClr val="031B31"/>
                </a:solidFill>
                <a:latin typeface="Proxima Nova"/>
                <a:ea typeface="Proxima Nova"/>
                <a:cs typeface="Proxima Nova"/>
                <a:sym typeface="Proxima Nova"/>
              </a:rPr>
              <a:t>?</a:t>
            </a:r>
            <a:endParaRPr sz="20000" b="1">
              <a:solidFill>
                <a:srgbClr val="031B31"/>
              </a:solidFill>
              <a:latin typeface="Proxima Nova"/>
              <a:ea typeface="Proxima Nova"/>
              <a:cs typeface="Proxima Nova"/>
              <a:sym typeface="Proxima Nova"/>
            </a:endParaRPr>
          </a:p>
        </p:txBody>
      </p:sp>
      <p:sp>
        <p:nvSpPr>
          <p:cNvPr id="42" name="Google Shape;42;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031B31"/>
        </a:solidFill>
        <a:effectLst/>
      </p:bgPr>
    </p:bg>
    <p:spTree>
      <p:nvGrpSpPr>
        <p:cNvPr id="1" name="Shape 43"/>
        <p:cNvGrpSpPr/>
        <p:nvPr/>
      </p:nvGrpSpPr>
      <p:grpSpPr>
        <a:xfrm>
          <a:off x="0" y="0"/>
          <a:ext cx="0" cy="0"/>
          <a:chOff x="0" y="0"/>
          <a:chExt cx="0" cy="0"/>
        </a:xfrm>
      </p:grpSpPr>
      <p:sp>
        <p:nvSpPr>
          <p:cNvPr id="44" name="Google Shape;44;p9"/>
          <p:cNvSpPr/>
          <p:nvPr/>
        </p:nvSpPr>
        <p:spPr>
          <a:xfrm>
            <a:off x="6096000" y="233"/>
            <a:ext cx="6096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354000" y="1438333"/>
            <a:ext cx="5393700" cy="2385600"/>
          </a:xfrm>
          <a:prstGeom prst="rect">
            <a:avLst/>
          </a:prstGeom>
        </p:spPr>
        <p:txBody>
          <a:bodyPr spcFirstLastPara="1" wrap="square" lIns="121900" tIns="121900" rIns="121900" bIns="121900" anchor="b" anchorCtr="0">
            <a:noAutofit/>
          </a:bodyPr>
          <a:lstStyle>
            <a:lvl1pPr lvl="0" algn="ctr">
              <a:spcBef>
                <a:spcPts val="0"/>
              </a:spcBef>
              <a:spcAft>
                <a:spcPts val="0"/>
              </a:spcAft>
              <a:buClr>
                <a:schemeClr val="lt1"/>
              </a:buClr>
              <a:buSzPts val="6100"/>
              <a:buFont typeface="Proxima Nova"/>
              <a:buNone/>
              <a:defRPr sz="6100" b="1">
                <a:solidFill>
                  <a:schemeClr val="lt1"/>
                </a:solidFill>
                <a:latin typeface="Proxima Nova"/>
                <a:ea typeface="Proxima Nova"/>
                <a:cs typeface="Proxima Nova"/>
                <a:sym typeface="Proxima Nova"/>
              </a:defRPr>
            </a:lvl1pPr>
            <a:lvl2pPr lvl="1" algn="ctr">
              <a:spcBef>
                <a:spcPts val="0"/>
              </a:spcBef>
              <a:spcAft>
                <a:spcPts val="0"/>
              </a:spcAft>
              <a:buClr>
                <a:schemeClr val="lt1"/>
              </a:buClr>
              <a:buSzPts val="6100"/>
              <a:buNone/>
              <a:defRPr sz="6100">
                <a:solidFill>
                  <a:schemeClr val="lt1"/>
                </a:solidFill>
              </a:defRPr>
            </a:lvl2pPr>
            <a:lvl3pPr lvl="2" algn="ctr">
              <a:spcBef>
                <a:spcPts val="0"/>
              </a:spcBef>
              <a:spcAft>
                <a:spcPts val="0"/>
              </a:spcAft>
              <a:buClr>
                <a:schemeClr val="lt1"/>
              </a:buClr>
              <a:buSzPts val="6100"/>
              <a:buNone/>
              <a:defRPr sz="6100">
                <a:solidFill>
                  <a:schemeClr val="lt1"/>
                </a:solidFill>
              </a:defRPr>
            </a:lvl3pPr>
            <a:lvl4pPr lvl="3" algn="ctr">
              <a:spcBef>
                <a:spcPts val="0"/>
              </a:spcBef>
              <a:spcAft>
                <a:spcPts val="0"/>
              </a:spcAft>
              <a:buClr>
                <a:schemeClr val="lt1"/>
              </a:buClr>
              <a:buSzPts val="6100"/>
              <a:buNone/>
              <a:defRPr sz="6100">
                <a:solidFill>
                  <a:schemeClr val="lt1"/>
                </a:solidFill>
              </a:defRPr>
            </a:lvl4pPr>
            <a:lvl5pPr lvl="4" algn="ctr">
              <a:spcBef>
                <a:spcPts val="0"/>
              </a:spcBef>
              <a:spcAft>
                <a:spcPts val="0"/>
              </a:spcAft>
              <a:buClr>
                <a:schemeClr val="lt1"/>
              </a:buClr>
              <a:buSzPts val="6100"/>
              <a:buNone/>
              <a:defRPr sz="6100">
                <a:solidFill>
                  <a:schemeClr val="lt1"/>
                </a:solidFill>
              </a:defRPr>
            </a:lvl5pPr>
            <a:lvl6pPr lvl="5" algn="ctr">
              <a:spcBef>
                <a:spcPts val="0"/>
              </a:spcBef>
              <a:spcAft>
                <a:spcPts val="0"/>
              </a:spcAft>
              <a:buClr>
                <a:schemeClr val="lt1"/>
              </a:buClr>
              <a:buSzPts val="6100"/>
              <a:buNone/>
              <a:defRPr sz="6100">
                <a:solidFill>
                  <a:schemeClr val="lt1"/>
                </a:solidFill>
              </a:defRPr>
            </a:lvl6pPr>
            <a:lvl7pPr lvl="6" algn="ctr">
              <a:spcBef>
                <a:spcPts val="0"/>
              </a:spcBef>
              <a:spcAft>
                <a:spcPts val="0"/>
              </a:spcAft>
              <a:buClr>
                <a:schemeClr val="lt1"/>
              </a:buClr>
              <a:buSzPts val="6100"/>
              <a:buNone/>
              <a:defRPr sz="6100">
                <a:solidFill>
                  <a:schemeClr val="lt1"/>
                </a:solidFill>
              </a:defRPr>
            </a:lvl7pPr>
            <a:lvl8pPr lvl="7" algn="ctr">
              <a:spcBef>
                <a:spcPts val="0"/>
              </a:spcBef>
              <a:spcAft>
                <a:spcPts val="0"/>
              </a:spcAft>
              <a:buClr>
                <a:schemeClr val="lt1"/>
              </a:buClr>
              <a:buSzPts val="6100"/>
              <a:buNone/>
              <a:defRPr sz="6100">
                <a:solidFill>
                  <a:schemeClr val="lt1"/>
                </a:solidFill>
              </a:defRPr>
            </a:lvl8pPr>
            <a:lvl9pPr lvl="8" algn="ctr">
              <a:spcBef>
                <a:spcPts val="0"/>
              </a:spcBef>
              <a:spcAft>
                <a:spcPts val="0"/>
              </a:spcAft>
              <a:buClr>
                <a:schemeClr val="lt1"/>
              </a:buClr>
              <a:buSzPts val="6100"/>
              <a:buNone/>
              <a:defRPr sz="6100">
                <a:solidFill>
                  <a:schemeClr val="lt1"/>
                </a:solidFill>
              </a:defRPr>
            </a:lvl9pPr>
          </a:lstStyle>
          <a:p>
            <a:endParaRPr/>
          </a:p>
        </p:txBody>
      </p:sp>
      <p:sp>
        <p:nvSpPr>
          <p:cNvPr id="46" name="Google Shape;46;p9"/>
          <p:cNvSpPr txBox="1">
            <a:spLocks noGrp="1"/>
          </p:cNvSpPr>
          <p:nvPr>
            <p:ph type="subTitle" idx="1"/>
          </p:nvPr>
        </p:nvSpPr>
        <p:spPr>
          <a:xfrm>
            <a:off x="354000" y="3895201"/>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Clr>
                <a:schemeClr val="lt1"/>
              </a:buClr>
              <a:buSzPts val="2500"/>
              <a:buFont typeface="Proxima Nova Semibold"/>
              <a:buNone/>
              <a:defRPr sz="2500">
                <a:solidFill>
                  <a:schemeClr val="lt1"/>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Clr>
                <a:schemeClr val="lt1"/>
              </a:buClr>
              <a:buSzPts val="2500"/>
              <a:buNone/>
              <a:defRPr sz="2500">
                <a:solidFill>
                  <a:schemeClr val="lt1"/>
                </a:solidFill>
              </a:defRPr>
            </a:lvl2pPr>
            <a:lvl3pPr lvl="2" algn="ctr">
              <a:lnSpc>
                <a:spcPct val="100000"/>
              </a:lnSpc>
              <a:spcBef>
                <a:spcPts val="0"/>
              </a:spcBef>
              <a:spcAft>
                <a:spcPts val="0"/>
              </a:spcAft>
              <a:buClr>
                <a:schemeClr val="lt1"/>
              </a:buClr>
              <a:buSzPts val="2500"/>
              <a:buNone/>
              <a:defRPr sz="2500">
                <a:solidFill>
                  <a:schemeClr val="lt1"/>
                </a:solidFill>
              </a:defRPr>
            </a:lvl3pPr>
            <a:lvl4pPr lvl="3" algn="ctr">
              <a:lnSpc>
                <a:spcPct val="100000"/>
              </a:lnSpc>
              <a:spcBef>
                <a:spcPts val="0"/>
              </a:spcBef>
              <a:spcAft>
                <a:spcPts val="0"/>
              </a:spcAft>
              <a:buClr>
                <a:schemeClr val="lt1"/>
              </a:buClr>
              <a:buSzPts val="2500"/>
              <a:buNone/>
              <a:defRPr sz="2500">
                <a:solidFill>
                  <a:schemeClr val="lt1"/>
                </a:solidFill>
              </a:defRPr>
            </a:lvl4pPr>
            <a:lvl5pPr lvl="4" algn="ctr">
              <a:lnSpc>
                <a:spcPct val="100000"/>
              </a:lnSpc>
              <a:spcBef>
                <a:spcPts val="0"/>
              </a:spcBef>
              <a:spcAft>
                <a:spcPts val="0"/>
              </a:spcAft>
              <a:buClr>
                <a:schemeClr val="lt1"/>
              </a:buClr>
              <a:buSzPts val="2500"/>
              <a:buNone/>
              <a:defRPr sz="2500">
                <a:solidFill>
                  <a:schemeClr val="lt1"/>
                </a:solidFill>
              </a:defRPr>
            </a:lvl5pPr>
            <a:lvl6pPr lvl="5" algn="ctr">
              <a:lnSpc>
                <a:spcPct val="100000"/>
              </a:lnSpc>
              <a:spcBef>
                <a:spcPts val="0"/>
              </a:spcBef>
              <a:spcAft>
                <a:spcPts val="0"/>
              </a:spcAft>
              <a:buClr>
                <a:schemeClr val="lt1"/>
              </a:buClr>
              <a:buSzPts val="2500"/>
              <a:buNone/>
              <a:defRPr sz="2500">
                <a:solidFill>
                  <a:schemeClr val="lt1"/>
                </a:solidFill>
              </a:defRPr>
            </a:lvl6pPr>
            <a:lvl7pPr lvl="6" algn="ctr">
              <a:lnSpc>
                <a:spcPct val="100000"/>
              </a:lnSpc>
              <a:spcBef>
                <a:spcPts val="0"/>
              </a:spcBef>
              <a:spcAft>
                <a:spcPts val="0"/>
              </a:spcAft>
              <a:buClr>
                <a:schemeClr val="lt1"/>
              </a:buClr>
              <a:buSzPts val="2500"/>
              <a:buNone/>
              <a:defRPr sz="2500">
                <a:solidFill>
                  <a:schemeClr val="lt1"/>
                </a:solidFill>
              </a:defRPr>
            </a:lvl7pPr>
            <a:lvl8pPr lvl="7" algn="ctr">
              <a:lnSpc>
                <a:spcPct val="100000"/>
              </a:lnSpc>
              <a:spcBef>
                <a:spcPts val="0"/>
              </a:spcBef>
              <a:spcAft>
                <a:spcPts val="0"/>
              </a:spcAft>
              <a:buClr>
                <a:schemeClr val="lt1"/>
              </a:buClr>
              <a:buSzPts val="2500"/>
              <a:buNone/>
              <a:defRPr sz="2500">
                <a:solidFill>
                  <a:schemeClr val="lt1"/>
                </a:solidFill>
              </a:defRPr>
            </a:lvl8pPr>
            <a:lvl9pPr lvl="8" algn="ctr">
              <a:lnSpc>
                <a:spcPct val="100000"/>
              </a:lnSpc>
              <a:spcBef>
                <a:spcPts val="0"/>
              </a:spcBef>
              <a:spcAft>
                <a:spcPts val="0"/>
              </a:spcAft>
              <a:buClr>
                <a:schemeClr val="lt1"/>
              </a:buClr>
              <a:buSzPts val="2500"/>
              <a:buNone/>
              <a:defRPr sz="2500">
                <a:solidFill>
                  <a:schemeClr val="lt1"/>
                </a:solidFill>
              </a:defRPr>
            </a:lvl9pPr>
          </a:lstStyle>
          <a:p>
            <a:endParaRPr/>
          </a:p>
        </p:txBody>
      </p:sp>
      <p:sp>
        <p:nvSpPr>
          <p:cNvPr id="47" name="Google Shape;47;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419100">
              <a:spcBef>
                <a:spcPts val="0"/>
              </a:spcBef>
              <a:spcAft>
                <a:spcPts val="0"/>
              </a:spcAft>
              <a:buSzPts val="3000"/>
              <a:buFont typeface="Proxima Nova"/>
              <a:buChar char="●"/>
              <a:defRPr>
                <a:latin typeface="Proxima Nova"/>
                <a:ea typeface="Proxima Nova"/>
                <a:cs typeface="Proxima Nova"/>
                <a:sym typeface="Proxima Nova"/>
              </a:defRPr>
            </a:lvl1pPr>
            <a:lvl2pPr marL="914400" lvl="1" indent="-381000">
              <a:spcBef>
                <a:spcPts val="2100"/>
              </a:spcBef>
              <a:spcAft>
                <a:spcPts val="0"/>
              </a:spcAft>
              <a:buSzPts val="2400"/>
              <a:buFont typeface="Proxima Nova"/>
              <a:buChar char="○"/>
              <a:defRPr>
                <a:latin typeface="Proxima Nova"/>
                <a:ea typeface="Proxima Nova"/>
                <a:cs typeface="Proxima Nova"/>
                <a:sym typeface="Proxima Nova"/>
              </a:defRPr>
            </a:lvl2pPr>
            <a:lvl3pPr marL="1371600" lvl="2" indent="-349250">
              <a:spcBef>
                <a:spcPts val="2100"/>
              </a:spcBef>
              <a:spcAft>
                <a:spcPts val="0"/>
              </a:spcAft>
              <a:buSzPts val="1900"/>
              <a:buFont typeface="Proxima Nova"/>
              <a:buChar char="■"/>
              <a:defRPr>
                <a:latin typeface="Proxima Nova"/>
                <a:ea typeface="Proxima Nova"/>
                <a:cs typeface="Proxima Nova"/>
                <a:sym typeface="Proxima Nova"/>
              </a:defRPr>
            </a:lvl3pPr>
            <a:lvl4pPr marL="1828800" lvl="3" indent="-349250">
              <a:spcBef>
                <a:spcPts val="2100"/>
              </a:spcBef>
              <a:spcAft>
                <a:spcPts val="0"/>
              </a:spcAft>
              <a:buSzPts val="1900"/>
              <a:buFont typeface="Proxima Nova"/>
              <a:buChar char="●"/>
              <a:defRPr>
                <a:latin typeface="Proxima Nova"/>
                <a:ea typeface="Proxima Nova"/>
                <a:cs typeface="Proxima Nova"/>
                <a:sym typeface="Proxima Nova"/>
              </a:defRPr>
            </a:lvl4pPr>
            <a:lvl5pPr marL="2286000" lvl="4" indent="-349250">
              <a:spcBef>
                <a:spcPts val="2100"/>
              </a:spcBef>
              <a:spcAft>
                <a:spcPts val="0"/>
              </a:spcAft>
              <a:buSzPts val="1900"/>
              <a:buFont typeface="Proxima Nova"/>
              <a:buChar char="○"/>
              <a:defRPr>
                <a:latin typeface="Proxima Nova"/>
                <a:ea typeface="Proxima Nova"/>
                <a:cs typeface="Proxima Nova"/>
                <a:sym typeface="Proxima Nova"/>
              </a:defRPr>
            </a:lvl5pPr>
            <a:lvl6pPr marL="2743200" lvl="5" indent="-349250">
              <a:spcBef>
                <a:spcPts val="2100"/>
              </a:spcBef>
              <a:spcAft>
                <a:spcPts val="0"/>
              </a:spcAft>
              <a:buSzPts val="1900"/>
              <a:buFont typeface="Proxima Nova"/>
              <a:buChar char="■"/>
              <a:defRPr>
                <a:latin typeface="Proxima Nova"/>
                <a:ea typeface="Proxima Nova"/>
                <a:cs typeface="Proxima Nova"/>
                <a:sym typeface="Proxima Nova"/>
              </a:defRPr>
            </a:lvl6pPr>
            <a:lvl7pPr marL="3200400" lvl="6" indent="-349250">
              <a:spcBef>
                <a:spcPts val="2100"/>
              </a:spcBef>
              <a:spcAft>
                <a:spcPts val="0"/>
              </a:spcAft>
              <a:buSzPts val="1900"/>
              <a:buFont typeface="Proxima Nova"/>
              <a:buChar char="●"/>
              <a:defRPr>
                <a:latin typeface="Proxima Nova"/>
                <a:ea typeface="Proxima Nova"/>
                <a:cs typeface="Proxima Nova"/>
                <a:sym typeface="Proxima Nova"/>
              </a:defRPr>
            </a:lvl7pPr>
            <a:lvl8pPr marL="3657600" lvl="7" indent="-349250">
              <a:spcBef>
                <a:spcPts val="2100"/>
              </a:spcBef>
              <a:spcAft>
                <a:spcPts val="0"/>
              </a:spcAft>
              <a:buSzPts val="1900"/>
              <a:buFont typeface="Proxima Nova"/>
              <a:buChar char="○"/>
              <a:defRPr>
                <a:latin typeface="Proxima Nova"/>
                <a:ea typeface="Proxima Nova"/>
                <a:cs typeface="Proxima Nova"/>
                <a:sym typeface="Proxima Nova"/>
              </a:defRPr>
            </a:lvl8pPr>
            <a:lvl9pPr marL="4114800" lvl="8" indent="-349250">
              <a:spcBef>
                <a:spcPts val="2100"/>
              </a:spcBef>
              <a:spcAft>
                <a:spcPts val="2100"/>
              </a:spcAft>
              <a:buSzPts val="1900"/>
              <a:buFont typeface="Proxima Nova"/>
              <a:buChar char="■"/>
              <a:defRPr>
                <a:latin typeface="Proxima Nova"/>
                <a:ea typeface="Proxima Nova"/>
                <a:cs typeface="Proxima Nova"/>
                <a:sym typeface="Proxima Nova"/>
              </a:defRPr>
            </a:lvl9pPr>
          </a:lstStyle>
          <a:p>
            <a:endParaRPr/>
          </a:p>
        </p:txBody>
      </p:sp>
      <p:sp>
        <p:nvSpPr>
          <p:cNvPr id="48" name="Google Shape;48;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stStyle>
          <a:p>
            <a:endParaRPr/>
          </a:p>
        </p:txBody>
      </p:sp>
      <p:sp>
        <p:nvSpPr>
          <p:cNvPr id="51" name="Google Shape;5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496667"/>
            <a:ext cx="11360700" cy="978000"/>
          </a:xfrm>
          <a:prstGeom prst="rect">
            <a:avLst/>
          </a:prstGeom>
          <a:noFill/>
          <a:ln>
            <a:noFill/>
          </a:ln>
        </p:spPr>
        <p:txBody>
          <a:bodyPr spcFirstLastPara="1" wrap="square" lIns="121900" tIns="121900" rIns="121900" bIns="121900" anchor="b" anchorCtr="0">
            <a:noAutofit/>
          </a:bodyPr>
          <a:lstStyle>
            <a:lvl1pPr lvl="0">
              <a:spcBef>
                <a:spcPts val="0"/>
              </a:spcBef>
              <a:spcAft>
                <a:spcPts val="0"/>
              </a:spcAft>
              <a:buClr>
                <a:srgbClr val="031B31"/>
              </a:buClr>
              <a:buSzPts val="4000"/>
              <a:buFont typeface="Proxima Nova"/>
              <a:buNone/>
              <a:defRPr sz="4000" b="1">
                <a:solidFill>
                  <a:srgbClr val="031B31"/>
                </a:solidFill>
                <a:latin typeface="Proxima Nova"/>
                <a:ea typeface="Proxima Nova"/>
                <a:cs typeface="Proxima Nova"/>
                <a:sym typeface="Proxima Nova"/>
              </a:defRPr>
            </a:lvl1pPr>
            <a:lvl2pPr lvl="1">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noAutofit/>
          </a:bodyPr>
          <a:lstStyle>
            <a:lvl1pPr marL="457200" lvl="0" indent="-419100">
              <a:lnSpc>
                <a:spcPct val="115000"/>
              </a:lnSpc>
              <a:spcBef>
                <a:spcPts val="0"/>
              </a:spcBef>
              <a:spcAft>
                <a:spcPts val="0"/>
              </a:spcAft>
              <a:buClr>
                <a:schemeClr val="dk2"/>
              </a:buClr>
              <a:buSzPts val="3000"/>
              <a:buFont typeface="Proxima Nova"/>
              <a:buChar char="●"/>
              <a:defRPr sz="3000">
                <a:solidFill>
                  <a:schemeClr val="dk2"/>
                </a:solidFill>
                <a:latin typeface="Proxima Nova"/>
                <a:ea typeface="Proxima Nova"/>
                <a:cs typeface="Proxima Nova"/>
                <a:sym typeface="Proxima Nova"/>
              </a:defRPr>
            </a:lvl1pPr>
            <a:lvl2pPr marL="914400" lvl="1" indent="-381000">
              <a:lnSpc>
                <a:spcPct val="115000"/>
              </a:lnSpc>
              <a:spcBef>
                <a:spcPts val="210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2pPr>
            <a:lvl3pPr marL="1371600" lvl="2"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marL="1828800" lvl="3"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marL="2286000" lvl="4"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marL="2743200" lvl="5"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marL="3200400" lvl="6"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marL="3657600" lvl="7" indent="-34925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marL="4114800" lvl="8" indent="-34925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Source Code Pro"/>
                <a:ea typeface="Source Code Pro"/>
                <a:cs typeface="Source Code Pro"/>
                <a:sym typeface="Source Code Pro"/>
              </a:defRPr>
            </a:lvl1pPr>
            <a:lvl2pPr lvl="1" algn="r">
              <a:buNone/>
              <a:defRPr sz="1300">
                <a:solidFill>
                  <a:schemeClr val="dk2"/>
                </a:solidFill>
                <a:latin typeface="Source Code Pro"/>
                <a:ea typeface="Source Code Pro"/>
                <a:cs typeface="Source Code Pro"/>
                <a:sym typeface="Source Code Pro"/>
              </a:defRPr>
            </a:lvl2pPr>
            <a:lvl3pPr lvl="2" algn="r">
              <a:buNone/>
              <a:defRPr sz="1300">
                <a:solidFill>
                  <a:schemeClr val="dk2"/>
                </a:solidFill>
                <a:latin typeface="Source Code Pro"/>
                <a:ea typeface="Source Code Pro"/>
                <a:cs typeface="Source Code Pro"/>
                <a:sym typeface="Source Code Pro"/>
              </a:defRPr>
            </a:lvl3pPr>
            <a:lvl4pPr lvl="3" algn="r">
              <a:buNone/>
              <a:defRPr sz="1300">
                <a:solidFill>
                  <a:schemeClr val="dk2"/>
                </a:solidFill>
                <a:latin typeface="Source Code Pro"/>
                <a:ea typeface="Source Code Pro"/>
                <a:cs typeface="Source Code Pro"/>
                <a:sym typeface="Source Code Pro"/>
              </a:defRPr>
            </a:lvl4pPr>
            <a:lvl5pPr lvl="4" algn="r">
              <a:buNone/>
              <a:defRPr sz="1300">
                <a:solidFill>
                  <a:schemeClr val="dk2"/>
                </a:solidFill>
                <a:latin typeface="Source Code Pro"/>
                <a:ea typeface="Source Code Pro"/>
                <a:cs typeface="Source Code Pro"/>
                <a:sym typeface="Source Code Pro"/>
              </a:defRPr>
            </a:lvl5pPr>
            <a:lvl6pPr lvl="5" algn="r">
              <a:buNone/>
              <a:defRPr sz="1300">
                <a:solidFill>
                  <a:schemeClr val="dk2"/>
                </a:solidFill>
                <a:latin typeface="Source Code Pro"/>
                <a:ea typeface="Source Code Pro"/>
                <a:cs typeface="Source Code Pro"/>
                <a:sym typeface="Source Code Pro"/>
              </a:defRPr>
            </a:lvl6pPr>
            <a:lvl7pPr lvl="6" algn="r">
              <a:buNone/>
              <a:defRPr sz="1300">
                <a:solidFill>
                  <a:schemeClr val="dk2"/>
                </a:solidFill>
                <a:latin typeface="Source Code Pro"/>
                <a:ea typeface="Source Code Pro"/>
                <a:cs typeface="Source Code Pro"/>
                <a:sym typeface="Source Code Pro"/>
              </a:defRPr>
            </a:lvl7pPr>
            <a:lvl8pPr lvl="7" algn="r">
              <a:buNone/>
              <a:defRPr sz="1300">
                <a:solidFill>
                  <a:schemeClr val="dk2"/>
                </a:solidFill>
                <a:latin typeface="Source Code Pro"/>
                <a:ea typeface="Source Code Pro"/>
                <a:cs typeface="Source Code Pro"/>
                <a:sym typeface="Source Code Pro"/>
              </a:defRPr>
            </a:lvl8pPr>
            <a:lvl9pPr lvl="8" algn="r">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07.xml"/><Relationship Id="rId1" Type="http://schemas.openxmlformats.org/officeDocument/2006/relationships/slideLayout" Target="../slideLayouts/slideLayout13.xml"/><Relationship Id="rId4" Type="http://schemas.openxmlformats.org/officeDocument/2006/relationships/comments" Target="../comments/commen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3734010" TargetMode="External"/><Relationship Id="rId3" Type="http://schemas.openxmlformats.org/officeDocument/2006/relationships/image" Target="../media/image55.jpg"/><Relationship Id="rId7" Type="http://schemas.openxmlformats.org/officeDocument/2006/relationships/hyperlink" Target="https://pixabay.com/users/MabelAmber-1377835/?utm_source=link-attribution&amp;utm_medium=referral&amp;utm_campaign=image&amp;utm_content=3734010" TargetMode="External"/><Relationship Id="rId2" Type="http://schemas.openxmlformats.org/officeDocument/2006/relationships/notesSlide" Target="../notesSlides/notesSlide117.xml"/><Relationship Id="rId1" Type="http://schemas.openxmlformats.org/officeDocument/2006/relationships/slideLayout" Target="../slideLayouts/slideLayout13.xml"/><Relationship Id="rId6" Type="http://schemas.openxmlformats.org/officeDocument/2006/relationships/image" Target="../media/image56.jpg"/><Relationship Id="rId5" Type="http://schemas.openxmlformats.org/officeDocument/2006/relationships/hyperlink" Target="https://pixabay.com/?utm_source=link-attribution&amp;utm_medium=referral&amp;utm_campaign=image&amp;utm_content=3139358" TargetMode="External"/><Relationship Id="rId4" Type="http://schemas.openxmlformats.org/officeDocument/2006/relationships/hyperlink" Target="https://pixabay.com/users/pasja1000-6355831/?utm_source=link-attribution&amp;utm_medium=referral&amp;utm_campaign=image&amp;utm_content=3139358"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ncbi.nlm.nih.gov/pmc/articles/PMC2947122/" TargetMode="External"/><Relationship Id="rId2" Type="http://schemas.openxmlformats.org/officeDocument/2006/relationships/notesSlide" Target="../notesSlides/notesSlide118.xml"/><Relationship Id="rId1" Type="http://schemas.openxmlformats.org/officeDocument/2006/relationships/slideLayout" Target="../slideLayouts/slideLayout13.xml"/><Relationship Id="rId4" Type="http://schemas.openxmlformats.org/officeDocument/2006/relationships/hyperlink" Target="https://www.cbsnews.com/news/maternal-mortality-an-american-cris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pixabay.com/?utm_source=link-attribution&amp;utm_medium=referral&amp;utm_campaign=image&amp;utm_content=4062079" TargetMode="External"/><Relationship Id="rId4" Type="http://schemas.openxmlformats.org/officeDocument/2006/relationships/hyperlink" Target="https://pixabay.com/users/arthurpalac-1391856/?utm_source=link-attribution&amp;utm_medium=referral&amp;utm_campaign=image&amp;utm_content=406207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pqzE3hY-xl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www.cbsnews.com/news/maternal-mortality-an-american-crisis/"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pixabay.com/?utm_source=link-attribution&amp;utm_medium=referral&amp;utm_campaign=image&amp;utm_content=3741972" TargetMode="External"/><Relationship Id="rId4" Type="http://schemas.openxmlformats.org/officeDocument/2006/relationships/hyperlink" Target="https://pixabay.com/users/rawpixel-4283981/?utm_source=link-attribution&amp;utm_medium=referral&amp;utm_campaign=image&amp;utm_content=374197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en.wikipedia.org/wiki/Community_areas_in_Chicag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s://en.wikipedia.org/wiki/Community_areas_in_Chicag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en.wikipedia.org/wiki/Community_areas_in_Chicago"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0.jpg"/></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4.jp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7.xml"/><Relationship Id="rId1" Type="http://schemas.openxmlformats.org/officeDocument/2006/relationships/slideLayout" Target="../slideLayouts/slideLayout16.xml"/><Relationship Id="rId4" Type="http://schemas.openxmlformats.org/officeDocument/2006/relationships/image" Target="../media/image29.jp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9.xml"/><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2JXC1JHoE_U" TargetMode="External"/><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4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hyperlink" Target="https://www.khanacademy.org/test-prep/mcat/behavior/social-psychology/v/milgram-experiment-on-obedience" TargetMode="External"/><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548233" y="859067"/>
            <a:ext cx="11043300" cy="2811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080"/>
              <a:buFont typeface="Corbel"/>
              <a:buNone/>
            </a:pPr>
            <a:r>
              <a:rPr lang="en-US" sz="4320"/>
              <a:t>Community Health Workers: </a:t>
            </a:r>
            <a:endParaRPr sz="4320"/>
          </a:p>
          <a:p>
            <a:pPr marL="0" marR="0" lvl="0" indent="0" algn="ctr" rtl="0">
              <a:lnSpc>
                <a:spcPct val="90000"/>
              </a:lnSpc>
              <a:spcBef>
                <a:spcPts val="0"/>
              </a:spcBef>
              <a:spcAft>
                <a:spcPts val="0"/>
              </a:spcAft>
              <a:buClr>
                <a:schemeClr val="lt1"/>
              </a:buClr>
              <a:buSzPts val="1080"/>
              <a:buFont typeface="Corbel"/>
              <a:buNone/>
            </a:pPr>
            <a:r>
              <a:rPr lang="en-US" sz="4320"/>
              <a:t>Moving Research Forward</a:t>
            </a:r>
            <a:endParaRPr sz="4320"/>
          </a:p>
        </p:txBody>
      </p:sp>
      <p:sp>
        <p:nvSpPr>
          <p:cNvPr id="91" name="Google Shape;91;p20"/>
          <p:cNvSpPr txBox="1">
            <a:spLocks noGrp="1"/>
          </p:cNvSpPr>
          <p:nvPr>
            <p:ph type="subTitle" idx="1"/>
          </p:nvPr>
        </p:nvSpPr>
        <p:spPr>
          <a:xfrm>
            <a:off x="548233" y="2188012"/>
            <a:ext cx="11043300" cy="45543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00"/>
              <a:buFont typeface="Arial"/>
              <a:buNone/>
            </a:pPr>
            <a:endParaRPr b="1" dirty="0"/>
          </a:p>
          <a:p>
            <a:pPr marL="0" marR="0" lvl="0" indent="0" algn="l" rtl="0">
              <a:lnSpc>
                <a:spcPct val="90000"/>
              </a:lnSpc>
              <a:spcBef>
                <a:spcPts val="0"/>
              </a:spcBef>
              <a:spcAft>
                <a:spcPts val="0"/>
              </a:spcAft>
              <a:buClr>
                <a:schemeClr val="lt1"/>
              </a:buClr>
              <a:buSzPts val="600"/>
              <a:buFont typeface="Arial"/>
              <a:buNone/>
            </a:pPr>
            <a:endParaRPr b="1" dirty="0"/>
          </a:p>
          <a:p>
            <a:pPr marL="0" marR="0" lvl="0" indent="0" algn="ctr" rtl="0">
              <a:lnSpc>
                <a:spcPct val="90000"/>
              </a:lnSpc>
              <a:spcBef>
                <a:spcPts val="0"/>
              </a:spcBef>
              <a:spcAft>
                <a:spcPts val="0"/>
              </a:spcAft>
              <a:buClr>
                <a:schemeClr val="lt1"/>
              </a:buClr>
              <a:buSzPts val="600"/>
              <a:buFont typeface="Arial"/>
              <a:buNone/>
            </a:pPr>
            <a:endParaRPr b="1" dirty="0"/>
          </a:p>
          <a:p>
            <a:pPr marL="0" marR="0" lvl="0" indent="0" algn="ctr" rtl="0">
              <a:lnSpc>
                <a:spcPct val="90000"/>
              </a:lnSpc>
              <a:spcBef>
                <a:spcPts val="0"/>
              </a:spcBef>
              <a:spcAft>
                <a:spcPts val="0"/>
              </a:spcAft>
              <a:buClr>
                <a:schemeClr val="lt1"/>
              </a:buClr>
              <a:buSzPts val="600"/>
              <a:buFont typeface="Arial"/>
              <a:buNone/>
            </a:pPr>
            <a:endParaRPr lang="en-US" sz="2000" b="1" dirty="0" smtClean="0">
              <a:solidFill>
                <a:srgbClr val="031B31"/>
              </a:solidFill>
            </a:endParaRPr>
          </a:p>
          <a:p>
            <a:pPr marL="0" marR="0" lvl="0" indent="0" algn="ctr" rtl="0">
              <a:lnSpc>
                <a:spcPct val="90000"/>
              </a:lnSpc>
              <a:spcBef>
                <a:spcPts val="0"/>
              </a:spcBef>
              <a:spcAft>
                <a:spcPts val="0"/>
              </a:spcAft>
              <a:buClr>
                <a:schemeClr val="lt1"/>
              </a:buClr>
              <a:buSzPts val="600"/>
              <a:buFont typeface="Arial"/>
              <a:buNone/>
            </a:pPr>
            <a:endParaRPr lang="en-US" sz="3600" b="1" dirty="0" smtClean="0">
              <a:solidFill>
                <a:srgbClr val="031B31"/>
              </a:solidFill>
            </a:endParaRPr>
          </a:p>
          <a:p>
            <a:pPr marL="0" marR="0" lvl="0" indent="0" algn="ctr" rtl="0">
              <a:lnSpc>
                <a:spcPct val="90000"/>
              </a:lnSpc>
              <a:spcBef>
                <a:spcPts val="0"/>
              </a:spcBef>
              <a:spcAft>
                <a:spcPts val="0"/>
              </a:spcAft>
              <a:buClr>
                <a:schemeClr val="lt1"/>
              </a:buClr>
              <a:buSzPts val="600"/>
              <a:buFont typeface="Arial"/>
              <a:buNone/>
            </a:pPr>
            <a:endParaRPr lang="en-US" sz="3600" b="1" dirty="0" smtClean="0">
              <a:solidFill>
                <a:srgbClr val="031B31"/>
              </a:solidFill>
            </a:endParaRPr>
          </a:p>
          <a:p>
            <a:pPr marL="0" marR="0" lvl="0" indent="0" algn="ctr" rtl="0">
              <a:lnSpc>
                <a:spcPct val="90000"/>
              </a:lnSpc>
              <a:spcBef>
                <a:spcPts val="0"/>
              </a:spcBef>
              <a:spcAft>
                <a:spcPts val="0"/>
              </a:spcAft>
              <a:buClr>
                <a:schemeClr val="lt1"/>
              </a:buClr>
              <a:buSzPts val="600"/>
              <a:buFont typeface="Arial"/>
              <a:buNone/>
            </a:pPr>
            <a:endParaRPr lang="en-US" sz="1800" b="1" dirty="0">
              <a:solidFill>
                <a:srgbClr val="031B31"/>
              </a:solidFill>
            </a:endParaRPr>
          </a:p>
          <a:p>
            <a:pPr marL="0" marR="0" lvl="0" indent="0" algn="ctr" rtl="0">
              <a:lnSpc>
                <a:spcPct val="90000"/>
              </a:lnSpc>
              <a:spcBef>
                <a:spcPts val="0"/>
              </a:spcBef>
              <a:spcAft>
                <a:spcPts val="0"/>
              </a:spcAft>
              <a:buClr>
                <a:schemeClr val="lt1"/>
              </a:buClr>
              <a:buSzPts val="600"/>
              <a:buFont typeface="Arial"/>
              <a:buNone/>
            </a:pPr>
            <a:r>
              <a:rPr lang="en-US" sz="3600" b="1" dirty="0" smtClean="0">
                <a:solidFill>
                  <a:srgbClr val="031B31"/>
                </a:solidFill>
              </a:rPr>
              <a:t>Community </a:t>
            </a:r>
            <a:r>
              <a:rPr lang="en-US" sz="3600" b="1" dirty="0">
                <a:solidFill>
                  <a:srgbClr val="031B31"/>
                </a:solidFill>
              </a:rPr>
              <a:t>Engagement </a:t>
            </a:r>
            <a:r>
              <a:rPr lang="en-US" sz="3600" b="1" dirty="0" smtClean="0">
                <a:solidFill>
                  <a:srgbClr val="031B31"/>
                </a:solidFill>
              </a:rPr>
              <a:t>&amp; Collaboration Core</a:t>
            </a:r>
          </a:p>
          <a:p>
            <a:pPr marL="0" lvl="0" indent="0" algn="ctr" rtl="0">
              <a:lnSpc>
                <a:spcPct val="90000"/>
              </a:lnSpc>
              <a:spcBef>
                <a:spcPts val="0"/>
              </a:spcBef>
              <a:spcAft>
                <a:spcPts val="0"/>
              </a:spcAft>
              <a:buClr>
                <a:schemeClr val="lt1"/>
              </a:buClr>
              <a:buSzPts val="600"/>
              <a:buFont typeface="Arial"/>
              <a:buNone/>
            </a:pPr>
            <a:endParaRPr lang="en-US" sz="1600" b="1" dirty="0" smtClean="0">
              <a:solidFill>
                <a:srgbClr val="031B31"/>
              </a:solidFill>
            </a:endParaRPr>
          </a:p>
          <a:p>
            <a:pPr marL="0" lvl="0" indent="0" algn="ctr" rtl="0">
              <a:lnSpc>
                <a:spcPct val="90000"/>
              </a:lnSpc>
              <a:spcBef>
                <a:spcPts val="0"/>
              </a:spcBef>
              <a:spcAft>
                <a:spcPts val="0"/>
              </a:spcAft>
              <a:buClr>
                <a:schemeClr val="lt1"/>
              </a:buClr>
              <a:buSzPts val="600"/>
              <a:buFont typeface="Arial"/>
              <a:buNone/>
            </a:pPr>
            <a:r>
              <a:rPr lang="en-US" sz="2000" b="1" dirty="0" smtClean="0">
                <a:solidFill>
                  <a:srgbClr val="031B31"/>
                </a:solidFill>
              </a:rPr>
              <a:t>											2019</a:t>
            </a:r>
            <a:endParaRPr sz="2000" b="1" dirty="0">
              <a:solidFill>
                <a:srgbClr val="031B31"/>
              </a:solidFill>
            </a:endParaRPr>
          </a:p>
          <a:p>
            <a:pPr marL="0" lvl="0" indent="0" algn="ctr" rtl="0">
              <a:lnSpc>
                <a:spcPct val="90000"/>
              </a:lnSpc>
              <a:spcBef>
                <a:spcPts val="0"/>
              </a:spcBef>
              <a:spcAft>
                <a:spcPts val="0"/>
              </a:spcAft>
              <a:buClr>
                <a:schemeClr val="lt1"/>
              </a:buClr>
              <a:buSzPts val="600"/>
              <a:buFont typeface="Arial"/>
              <a:buNone/>
            </a:pPr>
            <a:endParaRPr sz="2400" b="1" dirty="0">
              <a:solidFill>
                <a:srgbClr val="031B31"/>
              </a:solidFill>
            </a:endParaRPr>
          </a:p>
          <a:p>
            <a:pPr marL="0" lvl="0" indent="0" algn="l" rtl="0">
              <a:lnSpc>
                <a:spcPct val="90000"/>
              </a:lnSpc>
              <a:spcBef>
                <a:spcPts val="0"/>
              </a:spcBef>
              <a:spcAft>
                <a:spcPts val="0"/>
              </a:spcAft>
              <a:buClr>
                <a:schemeClr val="lt1"/>
              </a:buClr>
              <a:buSzPts val="600"/>
              <a:buFont typeface="Arial"/>
              <a:buNone/>
            </a:pPr>
            <a:endParaRPr sz="1800" b="1" dirty="0">
              <a:solidFill>
                <a:schemeClr val="lt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lt1"/>
              </a:buClr>
              <a:buSzPts val="600"/>
              <a:buFont typeface="Arial"/>
              <a:buNone/>
            </a:pPr>
            <a:endParaRPr b="1" dirty="0"/>
          </a:p>
          <a:p>
            <a:pPr marL="0" marR="0" lvl="0" indent="0" algn="ctr" rtl="0">
              <a:lnSpc>
                <a:spcPct val="90000"/>
              </a:lnSpc>
              <a:spcBef>
                <a:spcPts val="0"/>
              </a:spcBef>
              <a:spcAft>
                <a:spcPts val="0"/>
              </a:spcAft>
              <a:buClr>
                <a:schemeClr val="lt1"/>
              </a:buClr>
              <a:buSzPts val="600"/>
              <a:buFont typeface="Arial"/>
              <a:buNone/>
            </a:pPr>
            <a:endParaRPr b="1" dirty="0"/>
          </a:p>
          <a:p>
            <a:pPr marL="0" marR="0" lvl="0" indent="0" algn="ctr" rtl="0">
              <a:lnSpc>
                <a:spcPct val="90000"/>
              </a:lnSpc>
              <a:spcBef>
                <a:spcPts val="0"/>
              </a:spcBef>
              <a:spcAft>
                <a:spcPts val="0"/>
              </a:spcAft>
              <a:buClr>
                <a:schemeClr val="lt1"/>
              </a:buClr>
              <a:buSzPts val="600"/>
              <a:buFont typeface="Arial"/>
              <a:buNone/>
            </a:pPr>
            <a:r>
              <a:rPr lang="en-US" b="1" i="0" u="none" strike="noStrike" cap="none" dirty="0">
                <a:solidFill>
                  <a:schemeClr val="lt1"/>
                </a:solidFill>
              </a:rPr>
              <a:t> Center for Clinical </a:t>
            </a:r>
            <a:endParaRPr b="1" i="0" u="none" strike="noStrike" cap="none" dirty="0">
              <a:solidFill>
                <a:schemeClr val="lt1"/>
              </a:solidFill>
            </a:endParaRPr>
          </a:p>
          <a:p>
            <a:pPr marL="0" marR="0" lvl="0" indent="0" algn="ctr" rtl="0">
              <a:lnSpc>
                <a:spcPct val="90000"/>
              </a:lnSpc>
              <a:spcBef>
                <a:spcPts val="0"/>
              </a:spcBef>
              <a:spcAft>
                <a:spcPts val="0"/>
              </a:spcAft>
              <a:buClr>
                <a:schemeClr val="lt1"/>
              </a:buClr>
              <a:buSzPts val="600"/>
              <a:buFont typeface="Arial"/>
              <a:buNone/>
            </a:pPr>
            <a:r>
              <a:rPr lang="en-US" b="1" i="0" u="none" strike="noStrike" cap="none" dirty="0">
                <a:solidFill>
                  <a:schemeClr val="lt1"/>
                </a:solidFill>
              </a:rPr>
              <a:t>and Translational Sciences</a:t>
            </a:r>
            <a:endParaRPr dirty="0"/>
          </a:p>
          <a:p>
            <a:pPr marL="0" marR="0" lvl="0" indent="0" algn="ctr" rtl="0">
              <a:lnSpc>
                <a:spcPct val="90000"/>
              </a:lnSpc>
              <a:spcBef>
                <a:spcPts val="0"/>
              </a:spcBef>
              <a:spcAft>
                <a:spcPts val="0"/>
              </a:spcAft>
              <a:buClr>
                <a:schemeClr val="lt1"/>
              </a:buClr>
              <a:buSzPts val="600"/>
              <a:buFont typeface="Arial"/>
              <a:buNone/>
            </a:pPr>
            <a:endParaRPr b="1" i="0" u="none" strike="noStrike" cap="none" dirty="0">
              <a:solidFill>
                <a:schemeClr val="lt1"/>
              </a:solidFill>
            </a:endParaRPr>
          </a:p>
          <a:p>
            <a:pPr marL="0" marR="0" lvl="0" indent="0" algn="ctr" rtl="0">
              <a:lnSpc>
                <a:spcPct val="90000"/>
              </a:lnSpc>
              <a:spcBef>
                <a:spcPts val="0"/>
              </a:spcBef>
              <a:spcAft>
                <a:spcPts val="0"/>
              </a:spcAft>
              <a:buClr>
                <a:schemeClr val="lt1"/>
              </a:buClr>
              <a:buSzPts val="600"/>
              <a:buFont typeface="Arial"/>
              <a:buNone/>
            </a:pPr>
            <a:r>
              <a:rPr lang="en-US" b="1" i="0" u="none" strike="noStrike" cap="none" dirty="0">
                <a:solidFill>
                  <a:schemeClr val="lt1"/>
                </a:solidFill>
              </a:rPr>
              <a:t>University of Illinois at Chicago</a:t>
            </a:r>
            <a:endParaRPr dirty="0"/>
          </a:p>
          <a:p>
            <a:pPr marL="0" marR="0" lvl="0" indent="0" algn="ctr" rtl="0">
              <a:lnSpc>
                <a:spcPct val="90000"/>
              </a:lnSpc>
              <a:spcBef>
                <a:spcPts val="0"/>
              </a:spcBef>
              <a:spcAft>
                <a:spcPts val="0"/>
              </a:spcAft>
              <a:buClr>
                <a:schemeClr val="lt1"/>
              </a:buClr>
              <a:buSzPts val="600"/>
              <a:buFont typeface="Arial"/>
              <a:buNone/>
            </a:pPr>
            <a:r>
              <a:rPr lang="en-US" b="1" i="0" u="none" strike="noStrike" cap="none" dirty="0">
                <a:solidFill>
                  <a:schemeClr val="lt1"/>
                </a:solidFill>
              </a:rPr>
              <a:t>201</a:t>
            </a:r>
            <a:r>
              <a:rPr lang="en-US" b="1" dirty="0"/>
              <a:t>9</a:t>
            </a:r>
            <a:endParaRPr b="1" i="0" u="none" strike="noStrike" cap="none"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635" y="4352380"/>
            <a:ext cx="6974495" cy="138438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1637729" y="-619800"/>
            <a:ext cx="9438900" cy="20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What affects our health?</a:t>
            </a:r>
            <a:endParaRPr b="1"/>
          </a:p>
        </p:txBody>
      </p:sp>
      <p:sp>
        <p:nvSpPr>
          <p:cNvPr id="161" name="Google Shape;161;p2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10</a:t>
            </a:fld>
            <a:endParaRPr/>
          </a:p>
        </p:txBody>
      </p:sp>
      <p:pic>
        <p:nvPicPr>
          <p:cNvPr id="162" name="Google Shape;162;p29"/>
          <p:cNvPicPr preferRelativeResize="0"/>
          <p:nvPr/>
        </p:nvPicPr>
        <p:blipFill>
          <a:blip r:embed="rId3">
            <a:alphaModFix/>
          </a:blip>
          <a:stretch>
            <a:fillRect/>
          </a:stretch>
        </p:blipFill>
        <p:spPr>
          <a:xfrm>
            <a:off x="6078975" y="1542800"/>
            <a:ext cx="1925325" cy="1861125"/>
          </a:xfrm>
          <a:prstGeom prst="rect">
            <a:avLst/>
          </a:prstGeom>
          <a:noFill/>
          <a:ln>
            <a:noFill/>
          </a:ln>
        </p:spPr>
      </p:pic>
      <p:pic>
        <p:nvPicPr>
          <p:cNvPr id="163" name="Google Shape;163;p29"/>
          <p:cNvPicPr preferRelativeResize="0"/>
          <p:nvPr/>
        </p:nvPicPr>
        <p:blipFill>
          <a:blip r:embed="rId4">
            <a:alphaModFix/>
          </a:blip>
          <a:stretch>
            <a:fillRect/>
          </a:stretch>
        </p:blipFill>
        <p:spPr>
          <a:xfrm>
            <a:off x="1884500" y="3861412"/>
            <a:ext cx="2950102" cy="2234151"/>
          </a:xfrm>
          <a:prstGeom prst="rect">
            <a:avLst/>
          </a:prstGeom>
          <a:noFill/>
          <a:ln>
            <a:noFill/>
          </a:ln>
        </p:spPr>
      </p:pic>
      <p:pic>
        <p:nvPicPr>
          <p:cNvPr id="164" name="Google Shape;164;p29"/>
          <p:cNvPicPr preferRelativeResize="0"/>
          <p:nvPr/>
        </p:nvPicPr>
        <p:blipFill rotWithShape="1">
          <a:blip r:embed="rId5">
            <a:alphaModFix/>
          </a:blip>
          <a:srcRect l="-70120" t="-6512" r="-12294" b="-75902"/>
          <a:stretch/>
        </p:blipFill>
        <p:spPr>
          <a:xfrm>
            <a:off x="4913522" y="3509113"/>
            <a:ext cx="6825522" cy="4994024"/>
          </a:xfrm>
          <a:prstGeom prst="rect">
            <a:avLst/>
          </a:prstGeom>
          <a:noFill/>
          <a:ln>
            <a:noFill/>
          </a:ln>
        </p:spPr>
      </p:pic>
      <p:pic>
        <p:nvPicPr>
          <p:cNvPr id="165" name="Google Shape;165;p29"/>
          <p:cNvPicPr preferRelativeResize="0"/>
          <p:nvPr/>
        </p:nvPicPr>
        <p:blipFill>
          <a:blip r:embed="rId6">
            <a:alphaModFix/>
          </a:blip>
          <a:stretch>
            <a:fillRect/>
          </a:stretch>
        </p:blipFill>
        <p:spPr>
          <a:xfrm>
            <a:off x="8897524" y="1694651"/>
            <a:ext cx="2590326" cy="1557425"/>
          </a:xfrm>
          <a:prstGeom prst="rect">
            <a:avLst/>
          </a:prstGeom>
          <a:noFill/>
          <a:ln>
            <a:noFill/>
          </a:ln>
        </p:spPr>
      </p:pic>
      <p:pic>
        <p:nvPicPr>
          <p:cNvPr id="166" name="Google Shape;166;p29"/>
          <p:cNvPicPr preferRelativeResize="0"/>
          <p:nvPr/>
        </p:nvPicPr>
        <p:blipFill>
          <a:blip r:embed="rId7">
            <a:alphaModFix/>
          </a:blip>
          <a:stretch>
            <a:fillRect/>
          </a:stretch>
        </p:blipFill>
        <p:spPr>
          <a:xfrm>
            <a:off x="1052275" y="2094102"/>
            <a:ext cx="4001448" cy="1210443"/>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19"/>
          <p:cNvSpPr txBox="1">
            <a:spLocks noGrp="1"/>
          </p:cNvSpPr>
          <p:nvPr>
            <p:ph type="title"/>
          </p:nvPr>
        </p:nvSpPr>
        <p:spPr>
          <a:xfrm>
            <a:off x="392126" y="2238488"/>
            <a:ext cx="6949500" cy="31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Research and the Community</a:t>
            </a:r>
            <a:endParaRPr sz="3600">
              <a:solidFill>
                <a:srgbClr val="FFFFFF"/>
              </a:solidFill>
            </a:endParaRPr>
          </a:p>
        </p:txBody>
      </p:sp>
      <p:sp>
        <p:nvSpPr>
          <p:cNvPr id="964" name="Google Shape;964;p119"/>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2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101</a:t>
            </a:fld>
            <a:endParaRPr>
              <a:solidFill>
                <a:schemeClr val="lt1"/>
              </a:solidFill>
            </a:endParaRPr>
          </a:p>
        </p:txBody>
      </p:sp>
      <p:sp>
        <p:nvSpPr>
          <p:cNvPr id="970" name="Google Shape;970;p120"/>
          <p:cNvSpPr txBox="1"/>
          <p:nvPr/>
        </p:nvSpPr>
        <p:spPr>
          <a:xfrm>
            <a:off x="314468"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b="1" i="0" u="none" strike="noStrike" cap="none">
                <a:solidFill>
                  <a:srgbClr val="687F00"/>
                </a:solidFill>
                <a:latin typeface="Arial"/>
                <a:ea typeface="Arial"/>
                <a:cs typeface="Arial"/>
                <a:sym typeface="Arial"/>
              </a:rPr>
              <a:t>March, 2018</a:t>
            </a:r>
            <a:endParaRPr sz="1000" b="1" i="0" u="none" strike="noStrike" cap="none">
              <a:solidFill>
                <a:srgbClr val="687F00"/>
              </a:solidFill>
              <a:latin typeface="Arial"/>
              <a:ea typeface="Arial"/>
              <a:cs typeface="Arial"/>
              <a:sym typeface="Arial"/>
            </a:endParaRPr>
          </a:p>
        </p:txBody>
      </p:sp>
      <p:sp>
        <p:nvSpPr>
          <p:cNvPr id="971" name="Google Shape;971;p120"/>
          <p:cNvSpPr txBox="1">
            <a:spLocks noGrp="1"/>
          </p:cNvSpPr>
          <p:nvPr>
            <p:ph type="title"/>
          </p:nvPr>
        </p:nvSpPr>
        <p:spPr>
          <a:xfrm>
            <a:off x="1697551" y="921925"/>
            <a:ext cx="82518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What communities are you a part of?</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21"/>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Choosing people for studies</a:t>
            </a:r>
            <a:endParaRPr/>
          </a:p>
        </p:txBody>
      </p:sp>
      <p:sp>
        <p:nvSpPr>
          <p:cNvPr id="977" name="Google Shape;977;p12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102</a:t>
            </a:fld>
            <a:endParaRPr/>
          </a:p>
        </p:txBody>
      </p:sp>
      <p:sp>
        <p:nvSpPr>
          <p:cNvPr id="978" name="Google Shape;978;p121"/>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979" name="Google Shape;979;p121"/>
          <p:cNvSpPr txBox="1">
            <a:spLocks noGrp="1"/>
          </p:cNvSpPr>
          <p:nvPr>
            <p:ph type="body" idx="1"/>
          </p:nvPr>
        </p:nvSpPr>
        <p:spPr>
          <a:xfrm>
            <a:off x="1410026" y="1536613"/>
            <a:ext cx="9372000" cy="4620600"/>
          </a:xfrm>
          <a:prstGeom prst="rect">
            <a:avLst/>
          </a:prstGeom>
        </p:spPr>
        <p:txBody>
          <a:bodyPr spcFirstLastPara="1" wrap="square" lIns="91425" tIns="91425" rIns="91425" bIns="91425" anchor="t" anchorCtr="0">
            <a:noAutofit/>
          </a:bodyPr>
          <a:lstStyle/>
          <a:p>
            <a:pPr marL="0" lvl="0" indent="0" algn="l" rtl="0">
              <a:lnSpc>
                <a:spcPct val="80000"/>
              </a:lnSpc>
              <a:spcBef>
                <a:spcPts val="1100"/>
              </a:spcBef>
              <a:spcAft>
                <a:spcPts val="0"/>
              </a:spcAft>
              <a:buClr>
                <a:schemeClr val="dk2"/>
              </a:buClr>
              <a:buSzPts val="1100"/>
              <a:buFont typeface="Arial"/>
              <a:buNone/>
            </a:pPr>
            <a:r>
              <a:rPr lang="en-US"/>
              <a:t>Researchers must make sure they:</a:t>
            </a:r>
            <a:endParaRPr/>
          </a:p>
          <a:p>
            <a:pPr marL="457200" lvl="0" indent="-457200" algn="l" rtl="0">
              <a:lnSpc>
                <a:spcPct val="80000"/>
              </a:lnSpc>
              <a:spcBef>
                <a:spcPts val="1100"/>
              </a:spcBef>
              <a:spcAft>
                <a:spcPts val="0"/>
              </a:spcAft>
              <a:buSzPts val="3600"/>
              <a:buChar char="•"/>
            </a:pPr>
            <a:r>
              <a:rPr lang="en-US" b="1"/>
              <a:t>Know what they want to learn</a:t>
            </a:r>
            <a:endParaRPr b="1"/>
          </a:p>
          <a:p>
            <a:pPr marL="457200" lvl="0" indent="-457200" algn="l" rtl="0">
              <a:lnSpc>
                <a:spcPct val="80000"/>
              </a:lnSpc>
              <a:spcBef>
                <a:spcPts val="0"/>
              </a:spcBef>
              <a:spcAft>
                <a:spcPts val="0"/>
              </a:spcAft>
              <a:buSzPts val="3600"/>
              <a:buChar char="•"/>
            </a:pPr>
            <a:r>
              <a:rPr lang="en-US" b="1"/>
              <a:t>Follow rules</a:t>
            </a:r>
            <a:r>
              <a:rPr lang="en-US"/>
              <a:t> about how to treat people</a:t>
            </a:r>
            <a:endParaRPr/>
          </a:p>
          <a:p>
            <a:pPr marL="457200" lvl="0" indent="-457200" algn="l" rtl="0">
              <a:lnSpc>
                <a:spcPct val="80000"/>
              </a:lnSpc>
              <a:spcBef>
                <a:spcPts val="0"/>
              </a:spcBef>
              <a:spcAft>
                <a:spcPts val="0"/>
              </a:spcAft>
              <a:buSzPts val="3600"/>
              <a:buChar char="•"/>
            </a:pPr>
            <a:r>
              <a:rPr lang="en-US" b="1"/>
              <a:t>Choose the right people</a:t>
            </a:r>
            <a:r>
              <a:rPr lang="en-US"/>
              <a:t> for research</a:t>
            </a:r>
            <a:endParaRPr/>
          </a:p>
          <a:p>
            <a:pPr marL="0" lvl="0" indent="0" algn="l" rtl="0">
              <a:spcBef>
                <a:spcPts val="1100"/>
              </a:spcBef>
              <a:spcAft>
                <a:spcPts val="0"/>
              </a:spcAft>
              <a:buNone/>
            </a:pPr>
            <a:endParaRPr/>
          </a:p>
        </p:txBody>
      </p: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22"/>
          <p:cNvSpPr txBox="1">
            <a:spLocks noGrp="1"/>
          </p:cNvSpPr>
          <p:nvPr>
            <p:ph type="title" idx="4294967295"/>
          </p:nvPr>
        </p:nvSpPr>
        <p:spPr>
          <a:xfrm>
            <a:off x="469525" y="39175"/>
            <a:ext cx="9768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4000" b="1">
                <a:latin typeface="Helvetica Neue"/>
                <a:ea typeface="Helvetica Neue"/>
                <a:cs typeface="Helvetica Neue"/>
                <a:sym typeface="Helvetica Neue"/>
              </a:rPr>
              <a:t>The right people...</a:t>
            </a:r>
            <a:endParaRPr sz="4000">
              <a:latin typeface="Helvetica Neue"/>
              <a:ea typeface="Helvetica Neue"/>
              <a:cs typeface="Helvetica Neue"/>
              <a:sym typeface="Helvetica Neue"/>
            </a:endParaRPr>
          </a:p>
        </p:txBody>
      </p:sp>
      <p:sp>
        <p:nvSpPr>
          <p:cNvPr id="985" name="Google Shape;985;p122"/>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fld id="{00000000-1234-1234-1234-123412341234}" type="slidenum">
              <a:rPr lang="en-US" sz="1000">
                <a:solidFill>
                  <a:srgbClr val="687F00"/>
                </a:solidFill>
                <a:latin typeface="Arial"/>
                <a:ea typeface="Arial"/>
                <a:cs typeface="Arial"/>
                <a:sym typeface="Arial"/>
              </a:rPr>
              <a:t>103</a:t>
            </a:fld>
            <a:endParaRPr sz="1000">
              <a:solidFill>
                <a:srgbClr val="687F00"/>
              </a:solidFill>
              <a:latin typeface="Arial"/>
              <a:ea typeface="Arial"/>
              <a:cs typeface="Arial"/>
              <a:sym typeface="Arial"/>
            </a:endParaRPr>
          </a:p>
        </p:txBody>
      </p:sp>
      <p:sp>
        <p:nvSpPr>
          <p:cNvPr id="986" name="Google Shape;986;p122"/>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graphicFrame>
        <p:nvGraphicFramePr>
          <p:cNvPr id="987" name="Google Shape;987;p122"/>
          <p:cNvGraphicFramePr/>
          <p:nvPr/>
        </p:nvGraphicFramePr>
        <p:xfrm>
          <a:off x="469525" y="1551150"/>
          <a:ext cx="3000000" cy="3000000"/>
        </p:xfrm>
        <a:graphic>
          <a:graphicData uri="http://schemas.openxmlformats.org/drawingml/2006/table">
            <a:tbl>
              <a:tblPr>
                <a:noFill/>
                <a:tableStyleId>{12763481-B066-43F4-9507-5E966596AE79}</a:tableStyleId>
              </a:tblPr>
              <a:tblGrid>
                <a:gridCol w="5597075"/>
                <a:gridCol w="5597075"/>
              </a:tblGrid>
              <a:tr h="1221700">
                <a:tc>
                  <a:txBody>
                    <a:bodyPr/>
                    <a:lstStyle/>
                    <a:p>
                      <a:pPr marL="0" lvl="0" indent="0" algn="l" rtl="0">
                        <a:spcBef>
                          <a:spcPts val="0"/>
                        </a:spcBef>
                        <a:spcAft>
                          <a:spcPts val="0"/>
                        </a:spcAft>
                        <a:buNone/>
                      </a:pPr>
                      <a:r>
                        <a:rPr lang="en-US" sz="3200" b="1"/>
                        <a:t>Inclusion Criteria</a:t>
                      </a:r>
                      <a:r>
                        <a:rPr lang="en-US" sz="3200"/>
                        <a:t> ✔️</a:t>
                      </a:r>
                      <a:endParaRPr sz="3200" b="1"/>
                    </a:p>
                    <a:p>
                      <a:pPr marL="0" lvl="0" indent="0" algn="l" rtl="0">
                        <a:spcBef>
                          <a:spcPts val="0"/>
                        </a:spcBef>
                        <a:spcAft>
                          <a:spcPts val="0"/>
                        </a:spcAft>
                        <a:buNone/>
                      </a:pPr>
                      <a:r>
                        <a:rPr lang="en-US" sz="3200" b="1"/>
                        <a:t>(Who Can Join a Study)</a:t>
                      </a:r>
                      <a:endParaRPr sz="3200"/>
                    </a:p>
                  </a:txBody>
                  <a:tcPr marL="91425" marR="91425" marT="91425" marB="91425"/>
                </a:tc>
                <a:tc>
                  <a:txBody>
                    <a:bodyPr/>
                    <a:lstStyle/>
                    <a:p>
                      <a:pPr marL="0" lvl="0" indent="0" algn="l" rtl="0">
                        <a:spcBef>
                          <a:spcPts val="0"/>
                        </a:spcBef>
                        <a:spcAft>
                          <a:spcPts val="0"/>
                        </a:spcAft>
                        <a:buNone/>
                      </a:pPr>
                      <a:r>
                        <a:rPr lang="en-US" sz="3200" b="1"/>
                        <a:t>Exclusion Criteria </a:t>
                      </a:r>
                      <a:r>
                        <a:rPr lang="en-US" sz="3200" b="1">
                          <a:solidFill>
                            <a:srgbClr val="FF0000"/>
                          </a:solidFill>
                        </a:rPr>
                        <a:t>X</a:t>
                      </a:r>
                      <a:endParaRPr sz="3200" b="1"/>
                    </a:p>
                    <a:p>
                      <a:pPr marL="0" lvl="0" indent="0" algn="l" rtl="0">
                        <a:spcBef>
                          <a:spcPts val="0"/>
                        </a:spcBef>
                        <a:spcAft>
                          <a:spcPts val="0"/>
                        </a:spcAft>
                        <a:buNone/>
                      </a:pPr>
                      <a:r>
                        <a:rPr lang="en-US" sz="3200" b="1"/>
                        <a:t>(Who Can’t Join a Study)</a:t>
                      </a:r>
                      <a:endParaRPr sz="3200" b="1">
                        <a:solidFill>
                          <a:srgbClr val="FF0000"/>
                        </a:solidFill>
                      </a:endParaRPr>
                    </a:p>
                  </a:txBody>
                  <a:tcPr marL="91425" marR="91425" marT="91425" marB="91425"/>
                </a:tc>
              </a:tr>
              <a:tr h="381000">
                <a:tc>
                  <a:txBody>
                    <a:bodyPr/>
                    <a:lstStyle/>
                    <a:p>
                      <a:pPr marL="676656" lvl="2" indent="-261111" algn="l" rtl="0">
                        <a:lnSpc>
                          <a:spcPct val="80000"/>
                        </a:lnSpc>
                        <a:spcBef>
                          <a:spcPts val="400"/>
                        </a:spcBef>
                        <a:spcAft>
                          <a:spcPts val="0"/>
                        </a:spcAft>
                        <a:buClr>
                          <a:srgbClr val="073763"/>
                        </a:buClr>
                        <a:buSzPts val="3000"/>
                        <a:buFont typeface="Corbel"/>
                        <a:buChar char="•"/>
                      </a:pPr>
                      <a:r>
                        <a:rPr lang="en-US" sz="3000">
                          <a:solidFill>
                            <a:srgbClr val="073763"/>
                          </a:solidFill>
                          <a:latin typeface="Corbel"/>
                          <a:ea typeface="Corbel"/>
                          <a:cs typeface="Corbel"/>
                          <a:sym typeface="Corbel"/>
                        </a:rPr>
                        <a:t>Is the right age</a:t>
                      </a:r>
                      <a:endParaRPr sz="3000">
                        <a:solidFill>
                          <a:srgbClr val="073763"/>
                        </a:solidFill>
                        <a:latin typeface="Corbel"/>
                        <a:ea typeface="Corbel"/>
                        <a:cs typeface="Corbel"/>
                        <a:sym typeface="Corbel"/>
                      </a:endParaRPr>
                    </a:p>
                    <a:p>
                      <a:pPr marL="676656" lvl="2" indent="-261111" algn="l" rtl="0">
                        <a:lnSpc>
                          <a:spcPct val="80000"/>
                        </a:lnSpc>
                        <a:spcBef>
                          <a:spcPts val="400"/>
                        </a:spcBef>
                        <a:spcAft>
                          <a:spcPts val="0"/>
                        </a:spcAft>
                        <a:buClr>
                          <a:srgbClr val="073763"/>
                        </a:buClr>
                        <a:buSzPts val="3000"/>
                        <a:buFont typeface="Corbel"/>
                        <a:buChar char="•"/>
                      </a:pPr>
                      <a:r>
                        <a:rPr lang="en-US" sz="3000">
                          <a:solidFill>
                            <a:srgbClr val="073763"/>
                          </a:solidFill>
                          <a:latin typeface="Corbel"/>
                          <a:ea typeface="Corbel"/>
                          <a:cs typeface="Corbel"/>
                          <a:sym typeface="Corbel"/>
                        </a:rPr>
                        <a:t>Has the right health issue </a:t>
                      </a:r>
                      <a:endParaRPr sz="3000">
                        <a:solidFill>
                          <a:srgbClr val="073763"/>
                        </a:solidFill>
                        <a:latin typeface="Corbel"/>
                        <a:ea typeface="Corbel"/>
                        <a:cs typeface="Corbel"/>
                        <a:sym typeface="Corbel"/>
                      </a:endParaRPr>
                    </a:p>
                    <a:p>
                      <a:pPr marL="676656" lvl="2" indent="-261111" algn="l" rtl="0">
                        <a:lnSpc>
                          <a:spcPct val="80000"/>
                        </a:lnSpc>
                        <a:spcBef>
                          <a:spcPts val="400"/>
                        </a:spcBef>
                        <a:spcAft>
                          <a:spcPts val="0"/>
                        </a:spcAft>
                        <a:buClr>
                          <a:srgbClr val="073763"/>
                        </a:buClr>
                        <a:buSzPts val="3000"/>
                        <a:buFont typeface="Corbel"/>
                        <a:buChar char="•"/>
                      </a:pPr>
                      <a:r>
                        <a:rPr lang="en-US" sz="3000">
                          <a:solidFill>
                            <a:srgbClr val="073763"/>
                          </a:solidFill>
                          <a:latin typeface="Corbel"/>
                          <a:ea typeface="Corbel"/>
                          <a:cs typeface="Corbel"/>
                          <a:sym typeface="Corbel"/>
                        </a:rPr>
                        <a:t>Is part of a group the researchers want to study</a:t>
                      </a:r>
                      <a:endParaRPr sz="3000">
                        <a:solidFill>
                          <a:srgbClr val="073763"/>
                        </a:solidFill>
                      </a:endParaRPr>
                    </a:p>
                  </a:txBody>
                  <a:tcPr marL="91425" marR="91425" marT="91425" marB="91425"/>
                </a:tc>
                <a:tc>
                  <a:txBody>
                    <a:bodyPr/>
                    <a:lstStyle/>
                    <a:p>
                      <a:pPr marL="676656" lvl="2" indent="-261111" algn="l" rtl="0">
                        <a:lnSpc>
                          <a:spcPct val="80000"/>
                        </a:lnSpc>
                        <a:spcBef>
                          <a:spcPts val="400"/>
                        </a:spcBef>
                        <a:spcAft>
                          <a:spcPts val="0"/>
                        </a:spcAft>
                        <a:buClr>
                          <a:srgbClr val="073763"/>
                        </a:buClr>
                        <a:buSzPts val="3000"/>
                        <a:buFont typeface="Corbel"/>
                        <a:buChar char="•"/>
                      </a:pPr>
                      <a:r>
                        <a:rPr lang="en-US" sz="3000">
                          <a:solidFill>
                            <a:srgbClr val="073763"/>
                          </a:solidFill>
                          <a:latin typeface="Corbel"/>
                          <a:ea typeface="Corbel"/>
                          <a:cs typeface="Corbel"/>
                          <a:sym typeface="Corbel"/>
                        </a:rPr>
                        <a:t>Has health problems that might affect the research in a bad way</a:t>
                      </a:r>
                      <a:endParaRPr sz="3000">
                        <a:solidFill>
                          <a:srgbClr val="073763"/>
                        </a:solidFill>
                        <a:latin typeface="Corbel"/>
                        <a:ea typeface="Corbel"/>
                        <a:cs typeface="Corbel"/>
                        <a:sym typeface="Corbel"/>
                      </a:endParaRPr>
                    </a:p>
                    <a:p>
                      <a:pPr marL="676656" lvl="2" indent="-261111" algn="l" rtl="0">
                        <a:lnSpc>
                          <a:spcPct val="80000"/>
                        </a:lnSpc>
                        <a:spcBef>
                          <a:spcPts val="400"/>
                        </a:spcBef>
                        <a:spcAft>
                          <a:spcPts val="0"/>
                        </a:spcAft>
                        <a:buClr>
                          <a:srgbClr val="073763"/>
                        </a:buClr>
                        <a:buSzPts val="3000"/>
                        <a:buFont typeface="Corbel"/>
                        <a:buChar char="•"/>
                      </a:pPr>
                      <a:r>
                        <a:rPr lang="en-US" sz="3000">
                          <a:solidFill>
                            <a:srgbClr val="073763"/>
                          </a:solidFill>
                          <a:latin typeface="Corbel"/>
                          <a:ea typeface="Corbel"/>
                          <a:cs typeface="Corbel"/>
                          <a:sym typeface="Corbel"/>
                        </a:rPr>
                        <a:t>Doesn’t have enough time to go to appointments</a:t>
                      </a:r>
                      <a:endParaRPr sz="3000">
                        <a:solidFill>
                          <a:srgbClr val="073763"/>
                        </a:solidFill>
                      </a:endParaRPr>
                    </a:p>
                  </a:txBody>
                  <a:tcPr marL="91425" marR="91425" marT="91425" marB="91425"/>
                </a:tc>
              </a:tr>
            </a:tbl>
          </a:graphicData>
        </a:graphic>
      </p:graphicFrame>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23"/>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Getting the right participants</a:t>
            </a:r>
            <a:endParaRPr>
              <a:latin typeface="Helvetica Neue"/>
              <a:ea typeface="Helvetica Neue"/>
              <a:cs typeface="Helvetica Neue"/>
              <a:sym typeface="Helvetica Neue"/>
            </a:endParaRPr>
          </a:p>
        </p:txBody>
      </p:sp>
      <p:sp>
        <p:nvSpPr>
          <p:cNvPr id="993" name="Google Shape;993;p123"/>
          <p:cNvSpPr txBox="1">
            <a:spLocks noGrp="1"/>
          </p:cNvSpPr>
          <p:nvPr>
            <p:ph type="body" idx="1"/>
          </p:nvPr>
        </p:nvSpPr>
        <p:spPr>
          <a:xfrm>
            <a:off x="1410000" y="1513367"/>
            <a:ext cx="9372000" cy="16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a:t>✎S</a:t>
            </a:r>
            <a:r>
              <a:rPr lang="en-US" sz="4000">
                <a:solidFill>
                  <a:schemeClr val="dk2"/>
                </a:solidFill>
              </a:rPr>
              <a:t>ee who fits the study and who doesn’t fit the study.</a:t>
            </a:r>
            <a:br>
              <a:rPr lang="en-US" sz="4000">
                <a:solidFill>
                  <a:schemeClr val="dk2"/>
                </a:solidFill>
              </a:rPr>
            </a:br>
            <a:endParaRPr sz="4000">
              <a:solidFill>
                <a:schemeClr val="dk2"/>
              </a:solidFill>
            </a:endParaRPr>
          </a:p>
          <a:p>
            <a:pPr marL="0" lvl="0" indent="0" algn="l" rtl="0">
              <a:lnSpc>
                <a:spcPct val="115000"/>
              </a:lnSpc>
              <a:spcBef>
                <a:spcPts val="0"/>
              </a:spcBef>
              <a:spcAft>
                <a:spcPts val="0"/>
              </a:spcAft>
              <a:buNone/>
            </a:pPr>
            <a:endParaRPr sz="2400">
              <a:solidFill>
                <a:schemeClr val="dk2"/>
              </a:solidFill>
            </a:endParaRPr>
          </a:p>
          <a:p>
            <a:pPr marL="0" lvl="0" indent="457200" algn="l" rtl="0">
              <a:spcBef>
                <a:spcPts val="0"/>
              </a:spcBef>
              <a:spcAft>
                <a:spcPts val="0"/>
              </a:spcAft>
              <a:buNone/>
            </a:pPr>
            <a:endParaRPr sz="4000">
              <a:solidFill>
                <a:schemeClr val="dk2"/>
              </a:solidFill>
              <a:latin typeface="Proxima Nova"/>
              <a:ea typeface="Proxima Nova"/>
              <a:cs typeface="Proxima Nova"/>
              <a:sym typeface="Proxima Nova"/>
            </a:endParaRPr>
          </a:p>
          <a:p>
            <a:pPr marL="457200" lvl="0" indent="0" algn="l" rtl="0">
              <a:spcBef>
                <a:spcPts val="0"/>
              </a:spcBef>
              <a:spcAft>
                <a:spcPts val="0"/>
              </a:spcAft>
              <a:buNone/>
            </a:pPr>
            <a:endParaRPr sz="1400">
              <a:solidFill>
                <a:schemeClr val="dk2"/>
              </a:solidFill>
              <a:latin typeface="Corbel"/>
              <a:ea typeface="Corbel"/>
              <a:cs typeface="Corbel"/>
              <a:sym typeface="Corbel"/>
            </a:endParaRPr>
          </a:p>
          <a:p>
            <a:pPr marL="0" lvl="0" indent="0" algn="l" rtl="0">
              <a:spcBef>
                <a:spcPts val="1100"/>
              </a:spcBef>
              <a:spcAft>
                <a:spcPts val="0"/>
              </a:spcAft>
              <a:buNone/>
            </a:pPr>
            <a:endParaRPr/>
          </a:p>
        </p:txBody>
      </p:sp>
      <p:sp>
        <p:nvSpPr>
          <p:cNvPr id="994" name="Google Shape;994;p123"/>
          <p:cNvSpPr txBox="1"/>
          <p:nvPr/>
        </p:nvSpPr>
        <p:spPr>
          <a:xfrm rot="-581222">
            <a:off x="1737111" y="3117861"/>
            <a:ext cx="9217528" cy="4440632"/>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b="1">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US" sz="2400" i="1">
                <a:solidFill>
                  <a:schemeClr val="dk2"/>
                </a:solidFill>
                <a:latin typeface="Proxima Nova"/>
                <a:ea typeface="Proxima Nova"/>
                <a:cs typeface="Proxima Nova"/>
                <a:sym typeface="Proxima Nova"/>
              </a:rPr>
              <a:t>Your research team wants to learn about depression. Participants must be women who:</a:t>
            </a:r>
            <a:endParaRPr sz="2400" i="1">
              <a:solidFill>
                <a:schemeClr val="dk2"/>
              </a:solidFill>
              <a:latin typeface="Proxima Nova"/>
              <a:ea typeface="Proxima Nova"/>
              <a:cs typeface="Proxima Nova"/>
              <a:sym typeface="Proxima Nova"/>
            </a:endParaRPr>
          </a:p>
          <a:p>
            <a:pPr marL="457200" lvl="0" indent="-381000" algn="l" rtl="0">
              <a:lnSpc>
                <a:spcPct val="115000"/>
              </a:lnSpc>
              <a:spcBef>
                <a:spcPts val="0"/>
              </a:spcBef>
              <a:spcAft>
                <a:spcPts val="0"/>
              </a:spcAft>
              <a:buClr>
                <a:schemeClr val="dk2"/>
              </a:buClr>
              <a:buSzPts val="2400"/>
              <a:buFont typeface="Proxima Nova"/>
              <a:buChar char="●"/>
            </a:pPr>
            <a:r>
              <a:rPr lang="en-US" sz="2400" i="1">
                <a:solidFill>
                  <a:schemeClr val="dk2"/>
                </a:solidFill>
                <a:latin typeface="Proxima Nova"/>
                <a:ea typeface="Proxima Nova"/>
                <a:cs typeface="Proxima Nova"/>
                <a:sym typeface="Proxima Nova"/>
              </a:rPr>
              <a:t>Live in Chicago</a:t>
            </a:r>
            <a:endParaRPr sz="2400" i="1">
              <a:solidFill>
                <a:schemeClr val="dk2"/>
              </a:solidFill>
              <a:latin typeface="Proxima Nova"/>
              <a:ea typeface="Proxima Nova"/>
              <a:cs typeface="Proxima Nova"/>
              <a:sym typeface="Proxima Nova"/>
            </a:endParaRPr>
          </a:p>
          <a:p>
            <a:pPr marL="457200" lvl="0" indent="-381000" algn="l" rtl="0">
              <a:lnSpc>
                <a:spcPct val="115000"/>
              </a:lnSpc>
              <a:spcBef>
                <a:spcPts val="0"/>
              </a:spcBef>
              <a:spcAft>
                <a:spcPts val="0"/>
              </a:spcAft>
              <a:buClr>
                <a:schemeClr val="dk2"/>
              </a:buClr>
              <a:buSzPts val="2400"/>
              <a:buFont typeface="Proxima Nova"/>
              <a:buChar char="●"/>
            </a:pPr>
            <a:r>
              <a:rPr lang="en-US" sz="2400" i="1">
                <a:solidFill>
                  <a:schemeClr val="dk2"/>
                </a:solidFill>
                <a:latin typeface="Proxima Nova"/>
                <a:ea typeface="Proxima Nova"/>
                <a:cs typeface="Proxima Nova"/>
                <a:sym typeface="Proxima Nova"/>
              </a:rPr>
              <a:t>Are at least 24 years old  </a:t>
            </a:r>
            <a:r>
              <a:rPr lang="en-US" sz="2400" i="1" u="sng">
                <a:solidFill>
                  <a:schemeClr val="dk2"/>
                </a:solidFill>
                <a:latin typeface="Proxima Nova"/>
                <a:ea typeface="Proxima Nova"/>
                <a:cs typeface="Proxima Nova"/>
                <a:sym typeface="Proxima Nova"/>
              </a:rPr>
              <a:t>and</a:t>
            </a:r>
            <a:r>
              <a:rPr lang="en-US" sz="2400" i="1">
                <a:solidFill>
                  <a:schemeClr val="dk2"/>
                </a:solidFill>
                <a:latin typeface="Proxima Nova"/>
                <a:ea typeface="Proxima Nova"/>
                <a:cs typeface="Proxima Nova"/>
                <a:sym typeface="Proxima Nova"/>
              </a:rPr>
              <a:t> younger than 50 by the end of the year</a:t>
            </a:r>
            <a:endParaRPr sz="2400" i="1">
              <a:solidFill>
                <a:schemeClr val="dk2"/>
              </a:solidFill>
              <a:latin typeface="Proxima Nova"/>
              <a:ea typeface="Proxima Nova"/>
              <a:cs typeface="Proxima Nova"/>
              <a:sym typeface="Proxima Nova"/>
            </a:endParaRPr>
          </a:p>
          <a:p>
            <a:pPr marL="457200" lvl="0" indent="-381000" algn="l" rtl="0">
              <a:lnSpc>
                <a:spcPct val="115000"/>
              </a:lnSpc>
              <a:spcBef>
                <a:spcPts val="0"/>
              </a:spcBef>
              <a:spcAft>
                <a:spcPts val="0"/>
              </a:spcAft>
              <a:buClr>
                <a:schemeClr val="dk2"/>
              </a:buClr>
              <a:buSzPts val="2400"/>
              <a:buFont typeface="Proxima Nova"/>
              <a:buChar char="●"/>
            </a:pPr>
            <a:r>
              <a:rPr lang="en-US" sz="2400" i="1">
                <a:solidFill>
                  <a:schemeClr val="dk2"/>
                </a:solidFill>
                <a:latin typeface="Proxima Nova"/>
                <a:ea typeface="Proxima Nova"/>
                <a:cs typeface="Proxima Nova"/>
                <a:sym typeface="Proxima Nova"/>
              </a:rPr>
              <a:t>Have been diagnosed with depression by a doctor…</a:t>
            </a:r>
            <a:endParaRPr sz="2400" i="1">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400" i="1">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400" i="1">
              <a:solidFill>
                <a:schemeClr val="dk2"/>
              </a:solidFill>
              <a:latin typeface="Proxima Nova"/>
              <a:ea typeface="Proxima Nova"/>
              <a:cs typeface="Proxima Nova"/>
              <a:sym typeface="Proxima Nova"/>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24"/>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a:t>Finding Study Participants</a:t>
            </a:r>
            <a:endParaRPr/>
          </a:p>
        </p:txBody>
      </p:sp>
      <p:sp>
        <p:nvSpPr>
          <p:cNvPr id="1001" name="Google Shape;1001;p1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US" sz="1300">
                <a:solidFill>
                  <a:schemeClr val="dk2"/>
                </a:solidFill>
                <a:latin typeface="Source Code Pro"/>
                <a:ea typeface="Source Code Pro"/>
                <a:cs typeface="Source Code Pro"/>
                <a:sym typeface="Source Code Pro"/>
              </a:rPr>
              <a:t>105</a:t>
            </a:fld>
            <a:endParaRPr sz="1300">
              <a:solidFill>
                <a:schemeClr val="dk2"/>
              </a:solidFill>
              <a:latin typeface="Source Code Pro"/>
              <a:ea typeface="Source Code Pro"/>
              <a:cs typeface="Source Code Pro"/>
              <a:sym typeface="Source Code Pro"/>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25"/>
          <p:cNvSpPr txBox="1">
            <a:spLocks noGrp="1"/>
          </p:cNvSpPr>
          <p:nvPr>
            <p:ph type="title"/>
          </p:nvPr>
        </p:nvSpPr>
        <p:spPr>
          <a:xfrm>
            <a:off x="1065125" y="240162"/>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t>Communication in the field...</a:t>
            </a:r>
            <a:endParaRPr/>
          </a:p>
        </p:txBody>
      </p:sp>
      <p:sp>
        <p:nvSpPr>
          <p:cNvPr id="1007" name="Google Shape;1007;p125"/>
          <p:cNvSpPr txBox="1">
            <a:spLocks noGrp="1"/>
          </p:cNvSpPr>
          <p:nvPr>
            <p:ph type="body" idx="1"/>
          </p:nvPr>
        </p:nvSpPr>
        <p:spPr>
          <a:xfrm>
            <a:off x="304875" y="1423650"/>
            <a:ext cx="105933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3000" b="1"/>
          </a:p>
          <a:p>
            <a:pPr marL="914400" marR="0" lvl="1" indent="-266700" algn="l" rtl="0">
              <a:lnSpc>
                <a:spcPct val="90000"/>
              </a:lnSpc>
              <a:spcBef>
                <a:spcPts val="0"/>
              </a:spcBef>
              <a:spcAft>
                <a:spcPts val="0"/>
              </a:spcAft>
              <a:buSzPts val="3000"/>
              <a:buChar char="•"/>
            </a:pPr>
            <a:r>
              <a:rPr lang="en-US" sz="3000"/>
              <a:t>Knowing </a:t>
            </a:r>
            <a:r>
              <a:rPr lang="en-US" sz="3000" b="1"/>
              <a:t>how people like to communicate </a:t>
            </a:r>
            <a:r>
              <a:rPr lang="en-US" sz="3000"/>
              <a:t>with each other (phone, meetings, text message)</a:t>
            </a:r>
            <a:endParaRPr sz="3000"/>
          </a:p>
          <a:p>
            <a:pPr marL="914400" marR="0" lvl="1" indent="-266700" algn="l" rtl="0">
              <a:lnSpc>
                <a:spcPct val="90000"/>
              </a:lnSpc>
              <a:spcBef>
                <a:spcPts val="0"/>
              </a:spcBef>
              <a:spcAft>
                <a:spcPts val="0"/>
              </a:spcAft>
              <a:buSzPts val="3000"/>
              <a:buChar char="•"/>
            </a:pPr>
            <a:r>
              <a:rPr lang="en-US" sz="3000" b="1"/>
              <a:t>Having a plan </a:t>
            </a:r>
            <a:r>
              <a:rPr lang="en-US" sz="3000"/>
              <a:t>to recruit and follow up</a:t>
            </a:r>
            <a:endParaRPr sz="3000"/>
          </a:p>
          <a:p>
            <a:pPr marL="914400" marR="0" lvl="1" indent="-266700" algn="l" rtl="0">
              <a:lnSpc>
                <a:spcPct val="90000"/>
              </a:lnSpc>
              <a:spcBef>
                <a:spcPts val="0"/>
              </a:spcBef>
              <a:spcAft>
                <a:spcPts val="0"/>
              </a:spcAft>
              <a:buSzPts val="3000"/>
              <a:buChar char="•"/>
            </a:pPr>
            <a:r>
              <a:rPr lang="en-US" sz="3000" b="1"/>
              <a:t>Introducing</a:t>
            </a:r>
            <a:r>
              <a:rPr lang="en-US" sz="3000"/>
              <a:t> </a:t>
            </a:r>
            <a:r>
              <a:rPr lang="en-US" sz="3000" b="1"/>
              <a:t>communities and organizations</a:t>
            </a:r>
            <a:r>
              <a:rPr lang="en-US" sz="3000"/>
              <a:t> to each other</a:t>
            </a:r>
            <a:endParaRPr sz="3000"/>
          </a:p>
          <a:p>
            <a:pPr marL="914400" marR="0" lvl="1" indent="-266700" algn="l" rtl="0">
              <a:lnSpc>
                <a:spcPct val="90000"/>
              </a:lnSpc>
              <a:spcBef>
                <a:spcPts val="0"/>
              </a:spcBef>
              <a:spcAft>
                <a:spcPts val="0"/>
              </a:spcAft>
              <a:buSzPts val="3000"/>
              <a:buChar char="•"/>
            </a:pPr>
            <a:r>
              <a:rPr lang="en-US" sz="3000"/>
              <a:t>Making sure people have the right </a:t>
            </a:r>
            <a:r>
              <a:rPr lang="en-US" sz="3000" b="1"/>
              <a:t>information</a:t>
            </a:r>
            <a:r>
              <a:rPr lang="en-US" sz="3000"/>
              <a:t> </a:t>
            </a:r>
            <a:r>
              <a:rPr lang="en-US" sz="3000" b="1"/>
              <a:t>to make good decisions </a:t>
            </a:r>
            <a:r>
              <a:rPr lang="en-US" sz="3000"/>
              <a:t>for themselves</a:t>
            </a:r>
            <a:endParaRPr sz="2400"/>
          </a:p>
          <a:p>
            <a:pPr marL="914400" marR="0" lvl="1" indent="-266700" algn="l" rtl="0">
              <a:lnSpc>
                <a:spcPct val="90000"/>
              </a:lnSpc>
              <a:spcBef>
                <a:spcPts val="0"/>
              </a:spcBef>
              <a:spcAft>
                <a:spcPts val="0"/>
              </a:spcAft>
              <a:buSzPts val="3000"/>
              <a:buChar char="•"/>
            </a:pPr>
            <a:r>
              <a:rPr lang="en-US" sz="3000" b="1"/>
              <a:t>Sharing back information </a:t>
            </a:r>
            <a:r>
              <a:rPr lang="en-US" sz="3000"/>
              <a:t>with the community</a:t>
            </a:r>
            <a:endParaRPr sz="3000"/>
          </a:p>
        </p:txBody>
      </p:sp>
      <p:sp>
        <p:nvSpPr>
          <p:cNvPr id="1008" name="Google Shape;1008;p125"/>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106</a:t>
            </a:fld>
            <a:endParaRPr/>
          </a:p>
        </p:txBody>
      </p:sp>
      <p:sp>
        <p:nvSpPr>
          <p:cNvPr id="1009" name="Google Shape;1009;p125"/>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2017</a:t>
            </a:r>
            <a:endParaRPr/>
          </a:p>
        </p:txBody>
      </p:sp>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2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107</a:t>
            </a:fld>
            <a:endParaRPr/>
          </a:p>
        </p:txBody>
      </p:sp>
      <p:sp>
        <p:nvSpPr>
          <p:cNvPr id="1015" name="Google Shape;1015;p126"/>
          <p:cNvSpPr txBox="1">
            <a:spLocks noGrp="1"/>
          </p:cNvSpPr>
          <p:nvPr>
            <p:ph type="body" idx="1"/>
          </p:nvPr>
        </p:nvSpPr>
        <p:spPr>
          <a:xfrm>
            <a:off x="830325" y="762900"/>
            <a:ext cx="9951600" cy="3821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a:p>
          <a:p>
            <a:pPr marL="457200" marR="0" lvl="0" indent="-419100" algn="l" rtl="0">
              <a:lnSpc>
                <a:spcPct val="150000"/>
              </a:lnSpc>
              <a:spcBef>
                <a:spcPts val="0"/>
              </a:spcBef>
              <a:spcAft>
                <a:spcPts val="0"/>
              </a:spcAft>
              <a:buClr>
                <a:srgbClr val="000000"/>
              </a:buClr>
              <a:buSzPts val="3000"/>
              <a:buFont typeface="Corbel"/>
              <a:buChar char="•"/>
            </a:pPr>
            <a:r>
              <a:rPr lang="en-US" sz="3000" b="0" i="0" u="none" strike="noStrike" cap="none">
                <a:solidFill>
                  <a:srgbClr val="000000"/>
                </a:solidFill>
                <a:latin typeface="Corbel"/>
                <a:ea typeface="Corbel"/>
                <a:cs typeface="Corbel"/>
                <a:sym typeface="Corbel"/>
              </a:rPr>
              <a:t>Flyers</a:t>
            </a:r>
            <a:endParaRPr sz="3000" b="0" i="0" u="none" strike="noStrike" cap="none">
              <a:solidFill>
                <a:srgbClr val="000000"/>
              </a:solidFill>
              <a:latin typeface="Corbel"/>
              <a:ea typeface="Corbel"/>
              <a:cs typeface="Corbel"/>
              <a:sym typeface="Corbel"/>
            </a:endParaRPr>
          </a:p>
          <a:p>
            <a:pPr marL="457200" marR="0" lvl="0" indent="-419100" algn="l" rtl="0">
              <a:lnSpc>
                <a:spcPct val="150000"/>
              </a:lnSpc>
              <a:spcBef>
                <a:spcPts val="0"/>
              </a:spcBef>
              <a:spcAft>
                <a:spcPts val="0"/>
              </a:spcAft>
              <a:buClr>
                <a:srgbClr val="000000"/>
              </a:buClr>
              <a:buSzPts val="3000"/>
              <a:buFont typeface="Corbel"/>
              <a:buChar char="•"/>
            </a:pPr>
            <a:r>
              <a:rPr lang="en-US" sz="3000" b="0" i="0" u="none" strike="noStrike" cap="none">
                <a:solidFill>
                  <a:srgbClr val="000000"/>
                </a:solidFill>
                <a:latin typeface="Corbel"/>
                <a:ea typeface="Corbel"/>
                <a:cs typeface="Corbel"/>
                <a:sym typeface="Corbel"/>
              </a:rPr>
              <a:t>Brochures</a:t>
            </a:r>
            <a:endParaRPr sz="3000">
              <a:solidFill>
                <a:srgbClr val="000000"/>
              </a:solidFill>
            </a:endParaRPr>
          </a:p>
          <a:p>
            <a:pPr marL="457200" marR="0" lvl="0" indent="-419100" algn="l" rtl="0">
              <a:lnSpc>
                <a:spcPct val="150000"/>
              </a:lnSpc>
              <a:spcBef>
                <a:spcPts val="0"/>
              </a:spcBef>
              <a:spcAft>
                <a:spcPts val="0"/>
              </a:spcAft>
              <a:buClr>
                <a:srgbClr val="000000"/>
              </a:buClr>
              <a:buSzPts val="3000"/>
              <a:buFont typeface="Corbel"/>
              <a:buChar char="•"/>
            </a:pPr>
            <a:r>
              <a:rPr lang="en-US" sz="3000" b="0" i="0" u="none" strike="noStrike" cap="none">
                <a:solidFill>
                  <a:srgbClr val="000000"/>
                </a:solidFill>
                <a:latin typeface="Corbel"/>
                <a:ea typeface="Corbel"/>
                <a:cs typeface="Corbel"/>
                <a:sym typeface="Corbel"/>
              </a:rPr>
              <a:t>Radio</a:t>
            </a:r>
            <a:r>
              <a:rPr lang="en-US" sz="3000">
                <a:solidFill>
                  <a:srgbClr val="000000"/>
                </a:solidFill>
              </a:rPr>
              <a:t> and </a:t>
            </a:r>
            <a:r>
              <a:rPr lang="en-US" sz="3000" b="0" i="0" u="none" strike="noStrike" cap="none">
                <a:solidFill>
                  <a:srgbClr val="000000"/>
                </a:solidFill>
                <a:latin typeface="Corbel"/>
                <a:ea typeface="Corbel"/>
                <a:cs typeface="Corbel"/>
                <a:sym typeface="Corbel"/>
              </a:rPr>
              <a:t>TV ads</a:t>
            </a:r>
            <a:endParaRPr sz="3000">
              <a:solidFill>
                <a:srgbClr val="000000"/>
              </a:solidFill>
            </a:endParaRPr>
          </a:p>
          <a:p>
            <a:pPr marL="457200" marR="0" lvl="0" indent="-419100" algn="l" rtl="0">
              <a:lnSpc>
                <a:spcPct val="150000"/>
              </a:lnSpc>
              <a:spcBef>
                <a:spcPts val="0"/>
              </a:spcBef>
              <a:spcAft>
                <a:spcPts val="0"/>
              </a:spcAft>
              <a:buClr>
                <a:srgbClr val="000000"/>
              </a:buClr>
              <a:buSzPts val="3000"/>
              <a:buFont typeface="Corbel"/>
              <a:buChar char="•"/>
            </a:pPr>
            <a:r>
              <a:rPr lang="en-US" sz="3000">
                <a:solidFill>
                  <a:srgbClr val="000000"/>
                </a:solidFill>
              </a:rPr>
              <a:t>N</a:t>
            </a:r>
            <a:r>
              <a:rPr lang="en-US" sz="3000" b="0" i="0" u="none" strike="noStrike" cap="none">
                <a:solidFill>
                  <a:srgbClr val="000000"/>
                </a:solidFill>
                <a:latin typeface="Corbel"/>
                <a:ea typeface="Corbel"/>
                <a:cs typeface="Corbel"/>
                <a:sym typeface="Corbel"/>
              </a:rPr>
              <a:t>ewsletters</a:t>
            </a:r>
            <a:r>
              <a:rPr lang="en-US" sz="3000">
                <a:solidFill>
                  <a:srgbClr val="000000"/>
                </a:solidFill>
              </a:rPr>
              <a:t> or </a:t>
            </a:r>
            <a:r>
              <a:rPr lang="en-US" sz="3000" b="0" i="0" u="none" strike="noStrike" cap="none">
                <a:solidFill>
                  <a:srgbClr val="000000"/>
                </a:solidFill>
                <a:latin typeface="Corbel"/>
                <a:ea typeface="Corbel"/>
                <a:cs typeface="Corbel"/>
                <a:sym typeface="Corbel"/>
              </a:rPr>
              <a:t>newspapers. </a:t>
            </a:r>
            <a:endParaRPr sz="3000">
              <a:solidFill>
                <a:srgbClr val="000000"/>
              </a:solidFill>
            </a:endParaRPr>
          </a:p>
          <a:p>
            <a:pPr marL="457200" marR="0" lvl="0" indent="-419100" algn="l" rtl="0">
              <a:lnSpc>
                <a:spcPct val="150000"/>
              </a:lnSpc>
              <a:spcBef>
                <a:spcPts val="0"/>
              </a:spcBef>
              <a:spcAft>
                <a:spcPts val="0"/>
              </a:spcAft>
              <a:buClr>
                <a:srgbClr val="000000"/>
              </a:buClr>
              <a:buSzPts val="3000"/>
              <a:buFont typeface="Corbel"/>
              <a:buChar char="•"/>
            </a:pPr>
            <a:r>
              <a:rPr lang="en-US" sz="3000" b="0" i="0" u="none" strike="noStrike" cap="none">
                <a:solidFill>
                  <a:srgbClr val="000000"/>
                </a:solidFill>
                <a:latin typeface="Corbel"/>
                <a:ea typeface="Corbel"/>
                <a:cs typeface="Corbel"/>
                <a:sym typeface="Corbel"/>
              </a:rPr>
              <a:t>Billboards</a:t>
            </a:r>
            <a:endParaRPr sz="3000">
              <a:solidFill>
                <a:srgbClr val="000000"/>
              </a:solidFill>
            </a:endParaRPr>
          </a:p>
          <a:p>
            <a:pPr marL="0" marR="0" lvl="0" indent="0" algn="l" rtl="0">
              <a:lnSpc>
                <a:spcPct val="80000"/>
              </a:lnSpc>
              <a:spcBef>
                <a:spcPts val="1100"/>
              </a:spcBef>
              <a:spcAft>
                <a:spcPts val="0"/>
              </a:spcAft>
              <a:buClr>
                <a:schemeClr val="dk1"/>
              </a:buClr>
              <a:buSzPts val="550"/>
              <a:buFont typeface="Arial"/>
              <a:buNone/>
            </a:pPr>
            <a:endParaRPr sz="2200" b="0" i="0" u="none" strike="noStrike" cap="none">
              <a:solidFill>
                <a:schemeClr val="dk1"/>
              </a:solidFill>
              <a:latin typeface="Corbel"/>
              <a:ea typeface="Corbel"/>
              <a:cs typeface="Corbel"/>
              <a:sym typeface="Corbel"/>
            </a:endParaRPr>
          </a:p>
        </p:txBody>
      </p:sp>
      <p:pic>
        <p:nvPicPr>
          <p:cNvPr id="1016" name="Google Shape;1016;p126"/>
          <p:cNvPicPr preferRelativeResize="0"/>
          <p:nvPr/>
        </p:nvPicPr>
        <p:blipFill rotWithShape="1">
          <a:blip r:embed="rId3">
            <a:alphaModFix/>
          </a:blip>
          <a:srcRect/>
          <a:stretch/>
        </p:blipFill>
        <p:spPr>
          <a:xfrm>
            <a:off x="7706725" y="1740852"/>
            <a:ext cx="3913750" cy="2935325"/>
          </a:xfrm>
          <a:prstGeom prst="rect">
            <a:avLst/>
          </a:prstGeom>
          <a:noFill/>
          <a:ln>
            <a:noFill/>
          </a:ln>
        </p:spPr>
      </p:pic>
      <p:sp>
        <p:nvSpPr>
          <p:cNvPr id="1017" name="Google Shape;1017;p126"/>
          <p:cNvSpPr txBox="1">
            <a:spLocks noGrp="1"/>
          </p:cNvSpPr>
          <p:nvPr>
            <p:ph type="title"/>
          </p:nvPr>
        </p:nvSpPr>
        <p:spPr>
          <a:xfrm>
            <a:off x="730824" y="264575"/>
            <a:ext cx="89418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t>Find people to participate in</a:t>
            </a:r>
            <a:r>
              <a:rPr lang="en-US" b="1"/>
              <a:t> research</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2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108</a:t>
            </a:fld>
            <a:endParaRPr/>
          </a:p>
        </p:txBody>
      </p:sp>
      <p:sp>
        <p:nvSpPr>
          <p:cNvPr id="1023" name="Google Shape;1023;p127"/>
          <p:cNvSpPr txBox="1">
            <a:spLocks noGrp="1"/>
          </p:cNvSpPr>
          <p:nvPr>
            <p:ph type="body" idx="1"/>
          </p:nvPr>
        </p:nvSpPr>
        <p:spPr>
          <a:xfrm>
            <a:off x="830400" y="1566000"/>
            <a:ext cx="9951600" cy="46206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50000"/>
              </a:lnSpc>
              <a:spcBef>
                <a:spcPts val="0"/>
              </a:spcBef>
              <a:spcAft>
                <a:spcPts val="0"/>
              </a:spcAft>
              <a:buClr>
                <a:srgbClr val="031B31"/>
              </a:buClr>
              <a:buSzPts val="3000"/>
              <a:buFont typeface="Helvetica Neue"/>
              <a:buChar char="•"/>
            </a:pPr>
            <a:r>
              <a:rPr lang="en-US" sz="3000" b="1" i="0" u="none" strike="noStrike" cap="none">
                <a:solidFill>
                  <a:srgbClr val="031B31"/>
                </a:solidFill>
                <a:latin typeface="Helvetica Neue"/>
                <a:ea typeface="Helvetica Neue"/>
                <a:cs typeface="Helvetica Neue"/>
                <a:sym typeface="Helvetica Neue"/>
              </a:rPr>
              <a:t>Community Health Workers</a:t>
            </a:r>
            <a:endParaRPr sz="3000">
              <a:solidFill>
                <a:srgbClr val="031B31"/>
              </a:solidFill>
              <a:latin typeface="Helvetica Neue"/>
              <a:ea typeface="Helvetica Neue"/>
              <a:cs typeface="Helvetica Neue"/>
              <a:sym typeface="Helvetica Neue"/>
            </a:endParaRPr>
          </a:p>
          <a:p>
            <a:pPr marL="457200" marR="0" lvl="0" indent="-419100" algn="l" rtl="0">
              <a:lnSpc>
                <a:spcPct val="150000"/>
              </a:lnSpc>
              <a:spcBef>
                <a:spcPts val="0"/>
              </a:spcBef>
              <a:spcAft>
                <a:spcPts val="0"/>
              </a:spcAft>
              <a:buClr>
                <a:srgbClr val="031B31"/>
              </a:buClr>
              <a:buSzPts val="3000"/>
              <a:buFont typeface="Helvetica Neue"/>
              <a:buChar char="•"/>
            </a:pPr>
            <a:r>
              <a:rPr lang="en-US" sz="3000" b="1">
                <a:solidFill>
                  <a:srgbClr val="031B31"/>
                </a:solidFill>
                <a:latin typeface="Helvetica Neue"/>
                <a:ea typeface="Helvetica Neue"/>
                <a:cs typeface="Helvetica Neue"/>
                <a:sym typeface="Helvetica Neue"/>
              </a:rPr>
              <a:t>Word of mouth</a:t>
            </a:r>
            <a:endParaRPr sz="3000" b="1">
              <a:solidFill>
                <a:srgbClr val="031B31"/>
              </a:solidFill>
              <a:latin typeface="Helvetica Neue"/>
              <a:ea typeface="Helvetica Neue"/>
              <a:cs typeface="Helvetica Neue"/>
              <a:sym typeface="Helvetica Neue"/>
            </a:endParaRPr>
          </a:p>
          <a:p>
            <a:pPr marL="457200" marR="0" lvl="0" indent="-419100" algn="l" rtl="0">
              <a:lnSpc>
                <a:spcPct val="150000"/>
              </a:lnSpc>
              <a:spcBef>
                <a:spcPts val="0"/>
              </a:spcBef>
              <a:spcAft>
                <a:spcPts val="0"/>
              </a:spcAft>
              <a:buClr>
                <a:srgbClr val="031B31"/>
              </a:buClr>
              <a:buSzPts val="3000"/>
              <a:buFont typeface="Helvetica Neue"/>
              <a:buChar char="•"/>
            </a:pPr>
            <a:r>
              <a:rPr lang="en-US" sz="3000" i="0" u="none" strike="noStrike" cap="none">
                <a:solidFill>
                  <a:srgbClr val="031B31"/>
                </a:solidFill>
                <a:latin typeface="Helvetica Neue"/>
                <a:ea typeface="Helvetica Neue"/>
                <a:cs typeface="Helvetica Neue"/>
                <a:sym typeface="Helvetica Neue"/>
              </a:rPr>
              <a:t>Facebook, Twitter, websites, etc.</a:t>
            </a:r>
            <a:endParaRPr sz="3000">
              <a:solidFill>
                <a:srgbClr val="031B31"/>
              </a:solidFill>
              <a:latin typeface="Helvetica Neue"/>
              <a:ea typeface="Helvetica Neue"/>
              <a:cs typeface="Helvetica Neue"/>
              <a:sym typeface="Helvetica Neue"/>
            </a:endParaRPr>
          </a:p>
          <a:p>
            <a:pPr marL="457200" marR="0" lvl="0" indent="-419100" algn="l" rtl="0">
              <a:lnSpc>
                <a:spcPct val="150000"/>
              </a:lnSpc>
              <a:spcBef>
                <a:spcPts val="0"/>
              </a:spcBef>
              <a:spcAft>
                <a:spcPts val="0"/>
              </a:spcAft>
              <a:buClr>
                <a:srgbClr val="031B31"/>
              </a:buClr>
              <a:buSzPts val="3000"/>
              <a:buFont typeface="Helvetica Neue"/>
              <a:buChar char="•"/>
            </a:pPr>
            <a:r>
              <a:rPr lang="en-US" sz="3000" i="0" u="none" strike="noStrike" cap="none">
                <a:solidFill>
                  <a:srgbClr val="031B31"/>
                </a:solidFill>
                <a:latin typeface="Helvetica Neue"/>
                <a:ea typeface="Helvetica Neue"/>
                <a:cs typeface="Helvetica Neue"/>
                <a:sym typeface="Helvetica Neue"/>
              </a:rPr>
              <a:t>Face to face</a:t>
            </a:r>
            <a:endParaRPr sz="3000">
              <a:solidFill>
                <a:srgbClr val="031B31"/>
              </a:solidFill>
              <a:latin typeface="Helvetica Neue"/>
              <a:ea typeface="Helvetica Neue"/>
              <a:cs typeface="Helvetica Neue"/>
              <a:sym typeface="Helvetica Neue"/>
            </a:endParaRPr>
          </a:p>
          <a:p>
            <a:pPr marL="457200" marR="0" lvl="0" indent="-419100" algn="l" rtl="0">
              <a:lnSpc>
                <a:spcPct val="150000"/>
              </a:lnSpc>
              <a:spcBef>
                <a:spcPts val="0"/>
              </a:spcBef>
              <a:spcAft>
                <a:spcPts val="0"/>
              </a:spcAft>
              <a:buClr>
                <a:srgbClr val="031B31"/>
              </a:buClr>
              <a:buSzPts val="3000"/>
              <a:buFont typeface="Helvetica Neue"/>
              <a:buChar char="•"/>
            </a:pPr>
            <a:r>
              <a:rPr lang="en-US" sz="3000" i="0" u="none" strike="noStrike" cap="none">
                <a:solidFill>
                  <a:srgbClr val="031B31"/>
                </a:solidFill>
                <a:latin typeface="Helvetica Neue"/>
                <a:ea typeface="Helvetica Neue"/>
                <a:cs typeface="Helvetica Neue"/>
                <a:sym typeface="Helvetica Neue"/>
              </a:rPr>
              <a:t>Churches, community centers, senior centers, </a:t>
            </a:r>
            <a:r>
              <a:rPr lang="en-US" sz="3000">
                <a:solidFill>
                  <a:srgbClr val="031B31"/>
                </a:solidFill>
                <a:latin typeface="Helvetica Neue"/>
                <a:ea typeface="Helvetica Neue"/>
                <a:cs typeface="Helvetica Neue"/>
                <a:sym typeface="Helvetica Neue"/>
              </a:rPr>
              <a:t>and parks</a:t>
            </a:r>
            <a:endParaRPr sz="3000">
              <a:solidFill>
                <a:srgbClr val="031B31"/>
              </a:solidFill>
              <a:latin typeface="Helvetica Neue"/>
              <a:ea typeface="Helvetica Neue"/>
              <a:cs typeface="Helvetica Neue"/>
              <a:sym typeface="Helvetica Neue"/>
            </a:endParaRPr>
          </a:p>
          <a:p>
            <a:pPr marL="0" marR="0" lvl="0" indent="0" algn="l" rtl="0">
              <a:lnSpc>
                <a:spcPct val="80000"/>
              </a:lnSpc>
              <a:spcBef>
                <a:spcPts val="1100"/>
              </a:spcBef>
              <a:spcAft>
                <a:spcPts val="0"/>
              </a:spcAft>
              <a:buClr>
                <a:schemeClr val="dk1"/>
              </a:buClr>
              <a:buSzPts val="550"/>
              <a:buFont typeface="Arial"/>
              <a:buNone/>
            </a:pPr>
            <a:endParaRPr sz="2200" b="0" i="0" u="none" strike="noStrike" cap="none">
              <a:solidFill>
                <a:schemeClr val="dk1"/>
              </a:solidFill>
              <a:latin typeface="Corbel"/>
              <a:ea typeface="Corbel"/>
              <a:cs typeface="Corbel"/>
              <a:sym typeface="Corbel"/>
            </a:endParaRPr>
          </a:p>
        </p:txBody>
      </p:sp>
      <p:sp>
        <p:nvSpPr>
          <p:cNvPr id="1024" name="Google Shape;1024;p127"/>
          <p:cNvSpPr txBox="1">
            <a:spLocks noGrp="1"/>
          </p:cNvSpPr>
          <p:nvPr>
            <p:ph type="title"/>
          </p:nvPr>
        </p:nvSpPr>
        <p:spPr>
          <a:xfrm>
            <a:off x="730824" y="264575"/>
            <a:ext cx="89418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Learning about research</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28"/>
          <p:cNvSpPr txBox="1">
            <a:spLocks noGrp="1"/>
          </p:cNvSpPr>
          <p:nvPr>
            <p:ph type="title"/>
          </p:nvPr>
        </p:nvSpPr>
        <p:spPr>
          <a:xfrm>
            <a:off x="505323" y="435050"/>
            <a:ext cx="11285100" cy="656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Keeping community members engaged in the study...</a:t>
            </a:r>
            <a:endParaRPr/>
          </a:p>
        </p:txBody>
      </p:sp>
      <p:sp>
        <p:nvSpPr>
          <p:cNvPr id="1030" name="Google Shape;1030;p128"/>
          <p:cNvSpPr txBox="1">
            <a:spLocks noGrp="1"/>
          </p:cNvSpPr>
          <p:nvPr>
            <p:ph type="body" idx="1"/>
          </p:nvPr>
        </p:nvSpPr>
        <p:spPr>
          <a:xfrm>
            <a:off x="410400" y="1259650"/>
            <a:ext cx="10353300" cy="1865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3000"/>
          </a:p>
          <a:p>
            <a:pPr marL="0" marR="0" lvl="0" indent="0" algn="l" rtl="0">
              <a:lnSpc>
                <a:spcPct val="90000"/>
              </a:lnSpc>
              <a:spcBef>
                <a:spcPts val="0"/>
              </a:spcBef>
              <a:spcAft>
                <a:spcPts val="0"/>
              </a:spcAft>
              <a:buClr>
                <a:schemeClr val="dk1"/>
              </a:buClr>
              <a:buSzPts val="2400"/>
              <a:buFont typeface="Arial"/>
              <a:buNone/>
            </a:pPr>
            <a:r>
              <a:rPr lang="en-US" sz="3000" b="1"/>
              <a:t>Attrition</a:t>
            </a:r>
            <a:endParaRPr sz="3000" b="1"/>
          </a:p>
          <a:p>
            <a:pPr marL="0" marR="0" lvl="0" indent="0" algn="l" rtl="0">
              <a:lnSpc>
                <a:spcPct val="90000"/>
              </a:lnSpc>
              <a:spcBef>
                <a:spcPts val="0"/>
              </a:spcBef>
              <a:spcAft>
                <a:spcPts val="0"/>
              </a:spcAft>
              <a:buClr>
                <a:schemeClr val="dk1"/>
              </a:buClr>
              <a:buSzPts val="2400"/>
              <a:buFont typeface="Arial"/>
              <a:buNone/>
            </a:pPr>
            <a:r>
              <a:rPr lang="en-US" sz="3000"/>
              <a:t>The loss of people in a study or group or class over time</a:t>
            </a:r>
            <a:endParaRPr sz="3000"/>
          </a:p>
        </p:txBody>
      </p:sp>
      <p:sp>
        <p:nvSpPr>
          <p:cNvPr id="1031" name="Google Shape;1031;p12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109</a:t>
            </a:fld>
            <a:endParaRPr/>
          </a:p>
        </p:txBody>
      </p:sp>
      <p:pic>
        <p:nvPicPr>
          <p:cNvPr id="1032" name="Google Shape;1032;p128"/>
          <p:cNvPicPr preferRelativeResize="0"/>
          <p:nvPr/>
        </p:nvPicPr>
        <p:blipFill>
          <a:blip r:embed="rId3">
            <a:alphaModFix/>
          </a:blip>
          <a:stretch>
            <a:fillRect/>
          </a:stretch>
        </p:blipFill>
        <p:spPr>
          <a:xfrm>
            <a:off x="4319450" y="3021325"/>
            <a:ext cx="3315275" cy="274035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Place...</a:t>
            </a:r>
            <a:endParaRPr b="1"/>
          </a:p>
        </p:txBody>
      </p:sp>
      <p:sp>
        <p:nvSpPr>
          <p:cNvPr id="172" name="Google Shape;172;p30"/>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73" name="Google Shape;173;p30"/>
          <p:cNvPicPr preferRelativeResize="0"/>
          <p:nvPr/>
        </p:nvPicPr>
        <p:blipFill>
          <a:blip r:embed="rId3">
            <a:alphaModFix/>
          </a:blip>
          <a:stretch>
            <a:fillRect/>
          </a:stretch>
        </p:blipFill>
        <p:spPr>
          <a:xfrm>
            <a:off x="6476375" y="1837752"/>
            <a:ext cx="4001448" cy="1210443"/>
          </a:xfrm>
          <a:prstGeom prst="rect">
            <a:avLst/>
          </a:prstGeom>
          <a:noFill/>
          <a:ln>
            <a:noFill/>
          </a:ln>
        </p:spPr>
      </p:pic>
      <p:sp>
        <p:nvSpPr>
          <p:cNvPr id="174" name="Google Shape;174;p30"/>
          <p:cNvSpPr txBox="1">
            <a:spLocks noGrp="1"/>
          </p:cNvSpPr>
          <p:nvPr>
            <p:ph type="body" idx="1"/>
          </p:nvPr>
        </p:nvSpPr>
        <p:spPr>
          <a:xfrm>
            <a:off x="1409700" y="1556280"/>
            <a:ext cx="4610100" cy="46206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How safe is the neighborhood?</a:t>
            </a:r>
            <a:endParaRPr/>
          </a:p>
          <a:p>
            <a:pPr marL="457200" lvl="0" indent="-457200" algn="l" rtl="0">
              <a:spcBef>
                <a:spcPts val="0"/>
              </a:spcBef>
              <a:spcAft>
                <a:spcPts val="0"/>
              </a:spcAft>
              <a:buSzPts val="3600"/>
              <a:buChar char="•"/>
            </a:pPr>
            <a:r>
              <a:rPr lang="en-US"/>
              <a:t>Is the air clean?</a:t>
            </a:r>
            <a:endParaRPr/>
          </a:p>
          <a:p>
            <a:pPr marL="457200" lvl="0" indent="-457200" algn="l" rtl="0">
              <a:spcBef>
                <a:spcPts val="0"/>
              </a:spcBef>
              <a:spcAft>
                <a:spcPts val="0"/>
              </a:spcAft>
              <a:buSzPts val="3600"/>
              <a:buChar char="•"/>
            </a:pPr>
            <a:r>
              <a:rPr lang="en-US"/>
              <a:t>Is the water clean?</a:t>
            </a:r>
            <a:endParaRPr/>
          </a:p>
          <a:p>
            <a:pPr marL="457200" lvl="0" indent="-457200" algn="l" rtl="0">
              <a:spcBef>
                <a:spcPts val="0"/>
              </a:spcBef>
              <a:spcAft>
                <a:spcPts val="0"/>
              </a:spcAft>
              <a:buSzPts val="3600"/>
              <a:buChar char="•"/>
            </a:pPr>
            <a:r>
              <a:rPr lang="en-US"/>
              <a:t>Do you have green spaces?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29"/>
          <p:cNvSpPr txBox="1">
            <a:spLocks noGrp="1"/>
          </p:cNvSpPr>
          <p:nvPr>
            <p:ph type="title"/>
          </p:nvPr>
        </p:nvSpPr>
        <p:spPr>
          <a:xfrm>
            <a:off x="1292425" y="230275"/>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060"/>
              <a:buFont typeface="Corbel"/>
              <a:buNone/>
            </a:pPr>
            <a:r>
              <a:rPr lang="en-US" sz="3060">
                <a:solidFill>
                  <a:schemeClr val="lt1"/>
                </a:solidFill>
              </a:rPr>
              <a:t>C</a:t>
            </a:r>
            <a:r>
              <a:rPr lang="en-US" sz="3060"/>
              <a:t/>
            </a:r>
            <a:br>
              <a:rPr lang="en-US" sz="3060"/>
            </a:br>
            <a:r>
              <a:rPr lang="en-US" sz="3600"/>
              <a:t> Research rules</a:t>
            </a:r>
            <a:endParaRPr sz="3600" b="1"/>
          </a:p>
        </p:txBody>
      </p:sp>
      <p:sp>
        <p:nvSpPr>
          <p:cNvPr id="1039" name="Google Shape;1039;p12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110</a:t>
            </a:fld>
            <a:endParaRPr/>
          </a:p>
        </p:txBody>
      </p:sp>
      <p:sp>
        <p:nvSpPr>
          <p:cNvPr id="1040" name="Google Shape;1040;p129"/>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1041" name="Google Shape;1041;p129"/>
          <p:cNvSpPr txBox="1">
            <a:spLocks noGrp="1"/>
          </p:cNvSpPr>
          <p:nvPr>
            <p:ph type="body" idx="1"/>
          </p:nvPr>
        </p:nvSpPr>
        <p:spPr>
          <a:xfrm>
            <a:off x="1410025" y="1566000"/>
            <a:ext cx="5305200" cy="49215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r>
              <a:rPr lang="en-US" b="1"/>
              <a:t>Do people get $ for research?</a:t>
            </a:r>
            <a:endParaRPr b="1"/>
          </a:p>
          <a:p>
            <a:pPr marL="0" lvl="0" indent="0" algn="l" rtl="0">
              <a:spcBef>
                <a:spcPts val="1100"/>
              </a:spcBef>
              <a:spcAft>
                <a:spcPts val="0"/>
              </a:spcAft>
              <a:buNone/>
            </a:pPr>
            <a:r>
              <a:rPr lang="en-US"/>
              <a:t>People do sometimes get a little money or compensation for their time or travel. </a:t>
            </a:r>
            <a:endParaRPr/>
          </a:p>
          <a:p>
            <a:pPr marL="0" lvl="0" indent="0" algn="l" rtl="0">
              <a:spcBef>
                <a:spcPts val="1100"/>
              </a:spcBef>
              <a:spcAft>
                <a:spcPts val="0"/>
              </a:spcAft>
              <a:buNone/>
            </a:pPr>
            <a:r>
              <a:rPr lang="en-US"/>
              <a:t>Usually, not a lot.</a:t>
            </a:r>
            <a:endParaRPr/>
          </a:p>
          <a:p>
            <a:pPr marL="0" lvl="0" indent="0" algn="l" rtl="0">
              <a:spcBef>
                <a:spcPts val="1100"/>
              </a:spcBef>
              <a:spcAft>
                <a:spcPts val="0"/>
              </a:spcAft>
              <a:buNone/>
            </a:pPr>
            <a:endParaRPr b="1"/>
          </a:p>
          <a:p>
            <a:pPr marL="0" lvl="0" indent="0" algn="l" rtl="0">
              <a:spcBef>
                <a:spcPts val="1100"/>
              </a:spcBef>
              <a:spcAft>
                <a:spcPts val="0"/>
              </a:spcAft>
              <a:buNone/>
            </a:pPr>
            <a:endParaRPr/>
          </a:p>
        </p:txBody>
      </p:sp>
      <p:sp>
        <p:nvSpPr>
          <p:cNvPr id="1042" name="Google Shape;1042;p129"/>
          <p:cNvSpPr/>
          <p:nvPr/>
        </p:nvSpPr>
        <p:spPr>
          <a:xfrm>
            <a:off x="5545800" y="977238"/>
            <a:ext cx="8322426" cy="6636762"/>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29"/>
          <p:cNvSpPr txBox="1"/>
          <p:nvPr/>
        </p:nvSpPr>
        <p:spPr>
          <a:xfrm>
            <a:off x="7444013" y="2971825"/>
            <a:ext cx="4223100" cy="133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100"/>
              </a:spcBef>
              <a:spcAft>
                <a:spcPts val="0"/>
              </a:spcAft>
              <a:buClr>
                <a:schemeClr val="dk2"/>
              </a:buClr>
              <a:buSzPts val="1100"/>
              <a:buFont typeface="Arial"/>
              <a:buNone/>
            </a:pPr>
            <a:r>
              <a:rPr lang="en-US" sz="2200" b="1">
                <a:solidFill>
                  <a:srgbClr val="FFFFFF"/>
                </a:solidFill>
                <a:latin typeface="Proxima Nova"/>
                <a:ea typeface="Proxima Nova"/>
                <a:cs typeface="Proxima Nova"/>
                <a:sym typeface="Proxima Nova"/>
              </a:rPr>
              <a:t>Important: If researchers pay someone more than $200 for a study or $200 between January and December of a year, they must collect additional information for tax purposes.</a:t>
            </a:r>
            <a:endParaRPr sz="2200" b="1">
              <a:solidFill>
                <a:srgbClr val="FFFFFF"/>
              </a:solidFill>
              <a:latin typeface="Proxima Nova"/>
              <a:ea typeface="Proxima Nova"/>
              <a:cs typeface="Proxima Nova"/>
              <a:sym typeface="Proxima Nov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30"/>
          <p:cNvSpPr txBox="1">
            <a:spLocks noGrp="1"/>
          </p:cNvSpPr>
          <p:nvPr>
            <p:ph type="body" idx="1"/>
          </p:nvPr>
        </p:nvSpPr>
        <p:spPr>
          <a:xfrm>
            <a:off x="1410026" y="1536613"/>
            <a:ext cx="93720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a:p>
          <a:p>
            <a:pPr marL="0" marR="0" lvl="0" indent="0" algn="l" rtl="0">
              <a:lnSpc>
                <a:spcPct val="90000"/>
              </a:lnSpc>
              <a:spcBef>
                <a:spcPts val="0"/>
              </a:spcBef>
              <a:spcAft>
                <a:spcPts val="0"/>
              </a:spcAft>
              <a:buNone/>
            </a:pPr>
            <a:r>
              <a:rPr lang="en-US" b="1">
                <a:solidFill>
                  <a:srgbClr val="000000"/>
                </a:solidFill>
              </a:rPr>
              <a:t># 1 Connect people with </a:t>
            </a:r>
            <a:endParaRPr b="1">
              <a:solidFill>
                <a:srgbClr val="000000"/>
              </a:solidFill>
            </a:endParaRPr>
          </a:p>
          <a:p>
            <a:pPr marL="0" marR="0" lvl="0" indent="457200" algn="l" rtl="0">
              <a:lnSpc>
                <a:spcPct val="90000"/>
              </a:lnSpc>
              <a:spcBef>
                <a:spcPts val="0"/>
              </a:spcBef>
              <a:spcAft>
                <a:spcPts val="0"/>
              </a:spcAft>
              <a:buNone/>
            </a:pPr>
            <a:r>
              <a:rPr lang="en-US" b="1">
                <a:solidFill>
                  <a:srgbClr val="000000"/>
                </a:solidFill>
              </a:rPr>
              <a:t>Community Health Workers like you!</a:t>
            </a:r>
            <a:endParaRPr b="1">
              <a:solidFill>
                <a:srgbClr val="000000"/>
              </a:solidFill>
            </a:endParaRPr>
          </a:p>
          <a:p>
            <a:pPr marL="0" marR="0" lvl="0" indent="0" algn="l" rtl="0">
              <a:lnSpc>
                <a:spcPct val="90000"/>
              </a:lnSpc>
              <a:spcBef>
                <a:spcPts val="0"/>
              </a:spcBef>
              <a:spcAft>
                <a:spcPts val="0"/>
              </a:spcAft>
              <a:buNone/>
            </a:pPr>
            <a:endParaRPr b="1">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Engage the community </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Build trust and relationships</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Work together with your community</a:t>
            </a:r>
            <a:endParaRPr>
              <a:solidFill>
                <a:srgbClr val="000000"/>
              </a:solidFill>
            </a:endParaRPr>
          </a:p>
        </p:txBody>
      </p:sp>
      <p:sp>
        <p:nvSpPr>
          <p:cNvPr id="1049" name="Google Shape;1049;p130"/>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111</a:t>
            </a:fld>
            <a:endParaRPr/>
          </a:p>
        </p:txBody>
      </p:sp>
      <p:sp>
        <p:nvSpPr>
          <p:cNvPr id="1050" name="Google Shape;1050;p130"/>
          <p:cNvSpPr txBox="1">
            <a:spLocks noGrp="1"/>
          </p:cNvSpPr>
          <p:nvPr>
            <p:ph type="dt" idx="10"/>
          </p:nvPr>
        </p:nvSpPr>
        <p:spPr>
          <a:xfrm>
            <a:off x="431100" y="6629400"/>
            <a:ext cx="1000661"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1051" name="Google Shape;1051;p130"/>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Engaging Participants</a:t>
            </a:r>
            <a:endParaRPr/>
          </a:p>
        </p:txBody>
      </p:sp>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31"/>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t>Engaging Participants</a:t>
            </a:r>
            <a:endParaRPr/>
          </a:p>
        </p:txBody>
      </p:sp>
      <p:sp>
        <p:nvSpPr>
          <p:cNvPr id="1057" name="Google Shape;1057;p131"/>
          <p:cNvSpPr txBox="1">
            <a:spLocks noGrp="1"/>
          </p:cNvSpPr>
          <p:nvPr>
            <p:ph type="body" idx="1"/>
          </p:nvPr>
        </p:nvSpPr>
        <p:spPr>
          <a:xfrm>
            <a:off x="1410026" y="1536613"/>
            <a:ext cx="93720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None/>
            </a:pPr>
            <a:endParaRPr sz="2400">
              <a:solidFill>
                <a:srgbClr val="000000"/>
              </a:solidFill>
            </a:endParaRPr>
          </a:p>
          <a:p>
            <a:pPr marL="0" lvl="0" indent="0" algn="l" rtl="0">
              <a:lnSpc>
                <a:spcPct val="90000"/>
              </a:lnSpc>
              <a:spcBef>
                <a:spcPts val="0"/>
              </a:spcBef>
              <a:spcAft>
                <a:spcPts val="0"/>
              </a:spcAft>
              <a:buNone/>
            </a:pPr>
            <a:r>
              <a:rPr lang="en-US" b="1">
                <a:solidFill>
                  <a:srgbClr val="000000"/>
                </a:solidFill>
              </a:rPr>
              <a:t>#2 Think about the point of view </a:t>
            </a:r>
            <a:endParaRPr b="1">
              <a:solidFill>
                <a:srgbClr val="000000"/>
              </a:solidFill>
            </a:endParaRPr>
          </a:p>
          <a:p>
            <a:pPr marL="0" lvl="0" indent="457200" algn="l" rtl="0">
              <a:lnSpc>
                <a:spcPct val="90000"/>
              </a:lnSpc>
              <a:spcBef>
                <a:spcPts val="0"/>
              </a:spcBef>
              <a:spcAft>
                <a:spcPts val="0"/>
              </a:spcAft>
              <a:buNone/>
            </a:pPr>
            <a:r>
              <a:rPr lang="en-US" b="1">
                <a:solidFill>
                  <a:srgbClr val="000000"/>
                </a:solidFill>
              </a:rPr>
              <a:t>of the participants </a:t>
            </a:r>
            <a:endParaRPr b="1">
              <a:solidFill>
                <a:srgbClr val="000000"/>
              </a:solidFill>
            </a:endParaRPr>
          </a:p>
          <a:p>
            <a:pPr marL="685800" lvl="1" indent="-304800" algn="l" rtl="0">
              <a:lnSpc>
                <a:spcPct val="90000"/>
              </a:lnSpc>
              <a:spcBef>
                <a:spcPts val="0"/>
              </a:spcBef>
              <a:spcAft>
                <a:spcPts val="0"/>
              </a:spcAft>
              <a:buClr>
                <a:srgbClr val="000000"/>
              </a:buClr>
              <a:buSzPts val="3600"/>
              <a:buChar char="•"/>
            </a:pPr>
            <a:r>
              <a:rPr lang="en-US" sz="3600">
                <a:solidFill>
                  <a:srgbClr val="000000"/>
                </a:solidFill>
              </a:rPr>
              <a:t>Talk about the </a:t>
            </a:r>
            <a:r>
              <a:rPr lang="en-US" sz="3600" b="1">
                <a:solidFill>
                  <a:srgbClr val="000000"/>
                </a:solidFill>
              </a:rPr>
              <a:t>benefits</a:t>
            </a:r>
            <a:r>
              <a:rPr lang="en-US" sz="3600">
                <a:solidFill>
                  <a:srgbClr val="000000"/>
                </a:solidFill>
              </a:rPr>
              <a:t>! Why should they participate? </a:t>
            </a:r>
            <a:endParaRPr sz="3600">
              <a:solidFill>
                <a:srgbClr val="000000"/>
              </a:solidFill>
            </a:endParaRPr>
          </a:p>
          <a:p>
            <a:pPr marL="685800" lvl="1" indent="-304800" algn="l" rtl="0">
              <a:lnSpc>
                <a:spcPct val="90000"/>
              </a:lnSpc>
              <a:spcBef>
                <a:spcPts val="0"/>
              </a:spcBef>
              <a:spcAft>
                <a:spcPts val="0"/>
              </a:spcAft>
              <a:buSzPts val="3600"/>
              <a:buChar char="•"/>
            </a:pPr>
            <a:r>
              <a:rPr lang="en-US" sz="3600">
                <a:solidFill>
                  <a:srgbClr val="000000"/>
                </a:solidFill>
              </a:rPr>
              <a:t>Talk about the </a:t>
            </a:r>
            <a:r>
              <a:rPr lang="en-US" sz="3600" b="1">
                <a:solidFill>
                  <a:srgbClr val="000000"/>
                </a:solidFill>
              </a:rPr>
              <a:t>barriers. </a:t>
            </a:r>
            <a:r>
              <a:rPr lang="en-US" sz="3600">
                <a:solidFill>
                  <a:srgbClr val="000000"/>
                </a:solidFill>
              </a:rPr>
              <a:t>What might get in the way?</a:t>
            </a:r>
            <a:r>
              <a:rPr lang="en-US" sz="3600" i="1"/>
              <a:t> </a:t>
            </a:r>
            <a:endParaRPr sz="3600"/>
          </a:p>
          <a:p>
            <a:pPr marL="457200" marR="0" lvl="0" indent="0" algn="l" rtl="0">
              <a:lnSpc>
                <a:spcPct val="90000"/>
              </a:lnSpc>
              <a:spcBef>
                <a:spcPts val="0"/>
              </a:spcBef>
              <a:spcAft>
                <a:spcPts val="0"/>
              </a:spcAft>
              <a:buSzPts val="2400"/>
              <a:buNone/>
            </a:pPr>
            <a:endParaRPr sz="2400"/>
          </a:p>
          <a:p>
            <a:pPr marL="0" marR="0" lvl="0" indent="0" algn="l" rtl="0">
              <a:lnSpc>
                <a:spcPct val="90000"/>
              </a:lnSpc>
              <a:spcBef>
                <a:spcPts val="0"/>
              </a:spcBef>
              <a:spcAft>
                <a:spcPts val="0"/>
              </a:spcAft>
              <a:buNone/>
            </a:pPr>
            <a:r>
              <a:rPr lang="en-US" sz="2400" b="1" i="1">
                <a:latin typeface="Comic Sans MS"/>
                <a:ea typeface="Comic Sans MS"/>
                <a:cs typeface="Comic Sans MS"/>
                <a:sym typeface="Comic Sans MS"/>
              </a:rPr>
              <a:t> </a:t>
            </a:r>
            <a:endParaRPr/>
          </a:p>
        </p:txBody>
      </p:sp>
      <p:sp>
        <p:nvSpPr>
          <p:cNvPr id="1058" name="Google Shape;1058;p13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112</a:t>
            </a:fld>
            <a:endParaRPr/>
          </a:p>
        </p:txBody>
      </p:sp>
      <p:sp>
        <p:nvSpPr>
          <p:cNvPr id="1059" name="Google Shape;1059;p131"/>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32"/>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060"/>
              <a:buFont typeface="Corbel"/>
              <a:buNone/>
            </a:pPr>
            <a:r>
              <a:rPr lang="en-US" sz="3060">
                <a:solidFill>
                  <a:schemeClr val="lt1"/>
                </a:solidFill>
              </a:rPr>
              <a:t>C</a:t>
            </a:r>
            <a:br>
              <a:rPr lang="en-US" sz="3060">
                <a:solidFill>
                  <a:schemeClr val="lt1"/>
                </a:solidFill>
              </a:rPr>
            </a:br>
            <a:r>
              <a:rPr lang="en-US" sz="3060"/>
              <a:t>Who do we talk to? What do we tell them?</a:t>
            </a:r>
            <a:endParaRPr sz="3060">
              <a:solidFill>
                <a:schemeClr val="lt1"/>
              </a:solidFill>
            </a:endParaRPr>
          </a:p>
        </p:txBody>
      </p:sp>
      <p:sp>
        <p:nvSpPr>
          <p:cNvPr id="1066" name="Google Shape;1066;p132"/>
          <p:cNvSpPr txBox="1">
            <a:spLocks noGrp="1"/>
          </p:cNvSpPr>
          <p:nvPr>
            <p:ph type="body" idx="1"/>
          </p:nvPr>
        </p:nvSpPr>
        <p:spPr>
          <a:xfrm>
            <a:off x="1410026" y="1536613"/>
            <a:ext cx="9372000" cy="4620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b="1"/>
              <a:t>We need to talk with:</a:t>
            </a:r>
            <a:endParaRPr b="1"/>
          </a:p>
          <a:p>
            <a:pPr marL="438912" lvl="1" indent="-152400" algn="l" rtl="0">
              <a:lnSpc>
                <a:spcPct val="90000"/>
              </a:lnSpc>
              <a:spcBef>
                <a:spcPts val="400"/>
              </a:spcBef>
              <a:spcAft>
                <a:spcPts val="0"/>
              </a:spcAft>
              <a:buSzPts val="2400"/>
              <a:buChar char="•"/>
            </a:pPr>
            <a:r>
              <a:rPr lang="en-US" sz="2400"/>
              <a:t>Participants</a:t>
            </a:r>
            <a:endParaRPr/>
          </a:p>
          <a:p>
            <a:pPr marL="438912" lvl="1" indent="-152400" algn="l" rtl="0">
              <a:lnSpc>
                <a:spcPct val="90000"/>
              </a:lnSpc>
              <a:spcBef>
                <a:spcPts val="400"/>
              </a:spcBef>
              <a:spcAft>
                <a:spcPts val="0"/>
              </a:spcAft>
              <a:buSzPts val="2400"/>
              <a:buChar char="•"/>
            </a:pPr>
            <a:r>
              <a:rPr lang="en-US" sz="2400"/>
              <a:t>Communities</a:t>
            </a:r>
            <a:endParaRPr/>
          </a:p>
          <a:p>
            <a:pPr marL="438912" lvl="1" indent="-152400" algn="l" rtl="0">
              <a:lnSpc>
                <a:spcPct val="90000"/>
              </a:lnSpc>
              <a:spcBef>
                <a:spcPts val="400"/>
              </a:spcBef>
              <a:spcAft>
                <a:spcPts val="0"/>
              </a:spcAft>
              <a:buSzPts val="2400"/>
              <a:buChar char="•"/>
            </a:pPr>
            <a:r>
              <a:rPr lang="en-US" sz="2400"/>
              <a:t>Scientists</a:t>
            </a:r>
            <a:endParaRPr/>
          </a:p>
          <a:p>
            <a:pPr marL="438912" lvl="1" indent="-152400" algn="l" rtl="0">
              <a:lnSpc>
                <a:spcPct val="90000"/>
              </a:lnSpc>
              <a:spcBef>
                <a:spcPts val="400"/>
              </a:spcBef>
              <a:spcAft>
                <a:spcPts val="0"/>
              </a:spcAft>
              <a:buSzPts val="2400"/>
              <a:buChar char="•"/>
            </a:pPr>
            <a:r>
              <a:rPr lang="en-US" sz="2400"/>
              <a:t>People who make policies</a:t>
            </a:r>
            <a:endParaRPr/>
          </a:p>
          <a:p>
            <a:pPr marL="438912" lvl="1" indent="0" algn="l" rtl="0">
              <a:lnSpc>
                <a:spcPct val="90000"/>
              </a:lnSpc>
              <a:spcBef>
                <a:spcPts val="400"/>
              </a:spcBef>
              <a:spcAft>
                <a:spcPts val="0"/>
              </a:spcAft>
              <a:buSzPts val="2400"/>
              <a:buNone/>
            </a:pPr>
            <a:endParaRPr sz="2400"/>
          </a:p>
          <a:p>
            <a:pPr marL="0" marR="0" lvl="0" indent="0" algn="l" rtl="0">
              <a:lnSpc>
                <a:spcPct val="90000"/>
              </a:lnSpc>
              <a:spcBef>
                <a:spcPts val="1100"/>
              </a:spcBef>
              <a:spcAft>
                <a:spcPts val="0"/>
              </a:spcAft>
              <a:buNone/>
            </a:pPr>
            <a:r>
              <a:rPr lang="en-US" sz="2400" b="1"/>
              <a:t>We need to tell them research helps:</a:t>
            </a:r>
            <a:endParaRPr b="1"/>
          </a:p>
          <a:p>
            <a:pPr marL="438912" lvl="1" indent="-152400" algn="l" rtl="0">
              <a:lnSpc>
                <a:spcPct val="90000"/>
              </a:lnSpc>
              <a:spcBef>
                <a:spcPts val="400"/>
              </a:spcBef>
              <a:spcAft>
                <a:spcPts val="0"/>
              </a:spcAft>
              <a:buSzPts val="2400"/>
              <a:buChar char="•"/>
            </a:pPr>
            <a:r>
              <a:rPr lang="en-US" sz="2400"/>
              <a:t>Make health differences smaller between groups</a:t>
            </a:r>
            <a:endParaRPr/>
          </a:p>
          <a:p>
            <a:pPr marL="438912" lvl="1" indent="-152400" algn="l" rtl="0">
              <a:lnSpc>
                <a:spcPct val="90000"/>
              </a:lnSpc>
              <a:spcBef>
                <a:spcPts val="400"/>
              </a:spcBef>
              <a:spcAft>
                <a:spcPts val="0"/>
              </a:spcAft>
              <a:buSzPts val="2400"/>
              <a:buChar char="•"/>
            </a:pPr>
            <a:r>
              <a:rPr lang="en-US" sz="2400"/>
              <a:t>Improve the medical system and how things work</a:t>
            </a:r>
            <a:endParaRPr/>
          </a:p>
          <a:p>
            <a:pPr marL="438912" lvl="1" indent="-152400" algn="l" rtl="0">
              <a:lnSpc>
                <a:spcPct val="90000"/>
              </a:lnSpc>
              <a:spcBef>
                <a:spcPts val="400"/>
              </a:spcBef>
              <a:spcAft>
                <a:spcPts val="0"/>
              </a:spcAft>
              <a:buSzPts val="2400"/>
              <a:buChar char="•"/>
            </a:pPr>
            <a:r>
              <a:rPr lang="en-US" sz="2400"/>
              <a:t>Change policies related to health</a:t>
            </a:r>
            <a:endParaRPr sz="2400"/>
          </a:p>
        </p:txBody>
      </p:sp>
      <p:pic>
        <p:nvPicPr>
          <p:cNvPr id="1067" name="Google Shape;1067;p132"/>
          <p:cNvPicPr preferRelativeResize="0"/>
          <p:nvPr/>
        </p:nvPicPr>
        <p:blipFill rotWithShape="1">
          <a:blip r:embed="rId3">
            <a:alphaModFix/>
          </a:blip>
          <a:srcRect/>
          <a:stretch/>
        </p:blipFill>
        <p:spPr>
          <a:xfrm>
            <a:off x="8332355" y="2242692"/>
            <a:ext cx="2737805" cy="1933575"/>
          </a:xfrm>
          <a:prstGeom prst="rect">
            <a:avLst/>
          </a:prstGeom>
          <a:noFill/>
          <a:ln>
            <a:noFill/>
          </a:ln>
        </p:spPr>
      </p:pic>
      <p:sp>
        <p:nvSpPr>
          <p:cNvPr id="1068" name="Google Shape;1068;p132"/>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113</a:t>
            </a:fld>
            <a:endParaRPr/>
          </a:p>
        </p:txBody>
      </p:sp>
      <p:sp>
        <p:nvSpPr>
          <p:cNvPr id="1069" name="Google Shape;1069;p132"/>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33"/>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Staying connected</a:t>
            </a:r>
            <a:endParaRPr/>
          </a:p>
        </p:txBody>
      </p:sp>
      <p:sp>
        <p:nvSpPr>
          <p:cNvPr id="1075" name="Google Shape;1075;p133"/>
          <p:cNvSpPr txBox="1">
            <a:spLocks noGrp="1"/>
          </p:cNvSpPr>
          <p:nvPr>
            <p:ph type="body" idx="1"/>
          </p:nvPr>
        </p:nvSpPr>
        <p:spPr>
          <a:xfrm>
            <a:off x="1410026" y="1536613"/>
            <a:ext cx="93720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None/>
            </a:pPr>
            <a:endParaRPr sz="3000"/>
          </a:p>
          <a:p>
            <a:pPr marL="0" lvl="0" indent="0" algn="l" rtl="0">
              <a:lnSpc>
                <a:spcPct val="90000"/>
              </a:lnSpc>
              <a:spcBef>
                <a:spcPts val="0"/>
              </a:spcBef>
              <a:spcAft>
                <a:spcPts val="0"/>
              </a:spcAft>
              <a:buNone/>
            </a:pPr>
            <a:r>
              <a:rPr lang="en-US" b="1">
                <a:solidFill>
                  <a:srgbClr val="000000"/>
                </a:solidFill>
              </a:rPr>
              <a:t>#3 Think long-term</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Talk about how long the research takes</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Have different ways to reach someone (cell phone number, email address, Facebook, etc.)</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Send out updates or newsletters about the study</a:t>
            </a:r>
            <a:endParaRPr>
              <a:solidFill>
                <a:srgbClr val="000000"/>
              </a:solidFill>
            </a:endParaRPr>
          </a:p>
          <a:p>
            <a:pPr marL="457200" marR="0" lvl="0" indent="-304800" algn="l" rtl="0">
              <a:lnSpc>
                <a:spcPct val="90000"/>
              </a:lnSpc>
              <a:spcBef>
                <a:spcPts val="0"/>
              </a:spcBef>
              <a:spcAft>
                <a:spcPts val="0"/>
              </a:spcAft>
              <a:buSzPts val="3600"/>
              <a:buChar char="•"/>
            </a:pPr>
            <a:r>
              <a:rPr lang="en-US">
                <a:solidFill>
                  <a:srgbClr val="000000"/>
                </a:solidFill>
              </a:rPr>
              <a:t>Help clients think about their time</a:t>
            </a:r>
            <a:r>
              <a:rPr lang="en-US" b="1" i="1">
                <a:latin typeface="Comic Sans MS"/>
                <a:ea typeface="Comic Sans MS"/>
                <a:cs typeface="Comic Sans MS"/>
                <a:sym typeface="Comic Sans MS"/>
              </a:rPr>
              <a:t> </a:t>
            </a:r>
            <a:endParaRPr/>
          </a:p>
        </p:txBody>
      </p:sp>
      <p:sp>
        <p:nvSpPr>
          <p:cNvPr id="1076" name="Google Shape;1076;p13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114</a:t>
            </a:fld>
            <a:endParaRPr/>
          </a:p>
        </p:txBody>
      </p:sp>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34"/>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Staying connected</a:t>
            </a:r>
            <a:endParaRPr/>
          </a:p>
        </p:txBody>
      </p:sp>
      <p:sp>
        <p:nvSpPr>
          <p:cNvPr id="1082" name="Google Shape;1082;p134"/>
          <p:cNvSpPr txBox="1">
            <a:spLocks noGrp="1"/>
          </p:cNvSpPr>
          <p:nvPr>
            <p:ph type="body" idx="1"/>
          </p:nvPr>
        </p:nvSpPr>
        <p:spPr>
          <a:xfrm>
            <a:off x="1410026" y="1536613"/>
            <a:ext cx="93720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None/>
            </a:pPr>
            <a:endParaRPr sz="3000"/>
          </a:p>
          <a:p>
            <a:pPr marL="0" lvl="0" indent="0" algn="l" rtl="0">
              <a:lnSpc>
                <a:spcPct val="90000"/>
              </a:lnSpc>
              <a:spcBef>
                <a:spcPts val="0"/>
              </a:spcBef>
              <a:spcAft>
                <a:spcPts val="0"/>
              </a:spcAft>
              <a:buNone/>
            </a:pPr>
            <a:r>
              <a:rPr lang="en-US" b="1">
                <a:solidFill>
                  <a:srgbClr val="000000"/>
                </a:solidFill>
              </a:rPr>
              <a:t>#4 Report it back</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Talk with the research team about how you will share the results of the study with the community</a:t>
            </a:r>
            <a:endParaRPr>
              <a:solidFill>
                <a:srgbClr val="000000"/>
              </a:solidFill>
            </a:endParaRPr>
          </a:p>
          <a:p>
            <a:pPr marL="457200" marR="0" lvl="0" indent="-304800" algn="l" rtl="0">
              <a:lnSpc>
                <a:spcPct val="90000"/>
              </a:lnSpc>
              <a:spcBef>
                <a:spcPts val="0"/>
              </a:spcBef>
              <a:spcAft>
                <a:spcPts val="0"/>
              </a:spcAft>
              <a:buClr>
                <a:srgbClr val="000000"/>
              </a:buClr>
              <a:buSzPts val="3600"/>
              <a:buChar char="•"/>
            </a:pPr>
            <a:r>
              <a:rPr lang="en-US">
                <a:solidFill>
                  <a:srgbClr val="000000"/>
                </a:solidFill>
              </a:rPr>
              <a:t>Educate others as needed about why it is important for people to learn about the results of studies they took part in</a:t>
            </a:r>
            <a:endParaRPr>
              <a:solidFill>
                <a:srgbClr val="000000"/>
              </a:solidFill>
            </a:endParaRPr>
          </a:p>
        </p:txBody>
      </p:sp>
      <p:sp>
        <p:nvSpPr>
          <p:cNvPr id="1083" name="Google Shape;1083;p13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115</a:t>
            </a:fld>
            <a:endParaRPr/>
          </a:p>
        </p:txBody>
      </p:sp>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35"/>
          <p:cNvSpPr txBox="1">
            <a:spLocks noGrp="1"/>
          </p:cNvSpPr>
          <p:nvPr>
            <p:ph type="title"/>
          </p:nvPr>
        </p:nvSpPr>
        <p:spPr>
          <a:xfrm>
            <a:off x="2600175" y="51633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060"/>
              <a:buFont typeface="Corbel"/>
              <a:buNone/>
            </a:pPr>
            <a:r>
              <a:rPr lang="en-US" sz="3060">
                <a:solidFill>
                  <a:schemeClr val="lt1"/>
                </a:solidFill>
              </a:rPr>
              <a:t>C</a:t>
            </a:r>
            <a:r>
              <a:rPr lang="en-US" sz="3060"/>
              <a:t/>
            </a:r>
            <a:br>
              <a:rPr lang="en-US" sz="3060"/>
            </a:br>
            <a:r>
              <a:rPr lang="en-US" sz="3060"/>
              <a:t> Signs</a:t>
            </a:r>
            <a:endParaRPr sz="3060" b="1"/>
          </a:p>
        </p:txBody>
      </p:sp>
      <p:sp>
        <p:nvSpPr>
          <p:cNvPr id="1090" name="Google Shape;1090;p135"/>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116</a:t>
            </a:fld>
            <a:endParaRPr/>
          </a:p>
        </p:txBody>
      </p:sp>
      <p:sp>
        <p:nvSpPr>
          <p:cNvPr id="1091" name="Google Shape;1091;p135"/>
          <p:cNvSpPr txBox="1"/>
          <p:nvPr/>
        </p:nvSpPr>
        <p:spPr>
          <a:xfrm>
            <a:off x="1068225" y="1322050"/>
            <a:ext cx="10938600" cy="4547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800">
              <a:solidFill>
                <a:schemeClr val="dk1"/>
              </a:solidFill>
              <a:latin typeface="Proxima Nova"/>
              <a:ea typeface="Proxima Nova"/>
              <a:cs typeface="Proxima Nova"/>
              <a:sym typeface="Proxima Nova"/>
            </a:endParaRPr>
          </a:p>
        </p:txBody>
      </p:sp>
      <p:sp>
        <p:nvSpPr>
          <p:cNvPr id="1092" name="Google Shape;1092;p135"/>
          <p:cNvSpPr txBox="1">
            <a:spLocks noGrp="1"/>
          </p:cNvSpPr>
          <p:nvPr>
            <p:ph type="body" idx="1"/>
          </p:nvPr>
        </p:nvSpPr>
        <p:spPr>
          <a:xfrm>
            <a:off x="2365175" y="1166375"/>
            <a:ext cx="4485300" cy="93720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endParaRPr/>
          </a:p>
          <a:p>
            <a:pPr marL="457200" lvl="0" indent="-381000" algn="l" rtl="0">
              <a:spcBef>
                <a:spcPts val="1100"/>
              </a:spcBef>
              <a:spcAft>
                <a:spcPts val="0"/>
              </a:spcAft>
              <a:buSzPts val="2400"/>
              <a:buChar char="•"/>
            </a:pPr>
            <a:r>
              <a:rPr lang="en-US"/>
              <a:t>Another common way to learn about research</a:t>
            </a:r>
            <a:endParaRPr/>
          </a:p>
          <a:p>
            <a:pPr marL="457200" lvl="0" indent="-381000" algn="l" rtl="0">
              <a:spcBef>
                <a:spcPts val="0"/>
              </a:spcBef>
              <a:spcAft>
                <a:spcPts val="0"/>
              </a:spcAft>
              <a:buSzPts val="2400"/>
              <a:buChar char="•"/>
            </a:pPr>
            <a:r>
              <a:rPr lang="en-US"/>
              <a:t>Have to include certain appointment details</a:t>
            </a:r>
            <a:endParaRPr/>
          </a:p>
          <a:p>
            <a:pPr marL="457200" lvl="0" indent="-381000" algn="l" rtl="0">
              <a:spcBef>
                <a:spcPts val="0"/>
              </a:spcBef>
              <a:spcAft>
                <a:spcPts val="0"/>
              </a:spcAft>
              <a:buSzPts val="2400"/>
              <a:buChar char="•"/>
            </a:pPr>
            <a:r>
              <a:rPr lang="en-US"/>
              <a:t>Need to get people’s attention</a:t>
            </a:r>
            <a:endParaRPr/>
          </a:p>
          <a:p>
            <a:pPr marL="0" lvl="0" indent="0" algn="l" rtl="0">
              <a:spcBef>
                <a:spcPts val="1100"/>
              </a:spcBef>
              <a:spcAft>
                <a:spcPts val="0"/>
              </a:spcAft>
              <a:buNone/>
            </a:pPr>
            <a:endParaRPr sz="3000"/>
          </a:p>
          <a:p>
            <a:pPr marL="0" lvl="0" indent="0" algn="l" rtl="0">
              <a:spcBef>
                <a:spcPts val="1100"/>
              </a:spcBef>
              <a:spcAft>
                <a:spcPts val="0"/>
              </a:spcAft>
              <a:buNone/>
            </a:pPr>
            <a:r>
              <a:rPr lang="en-US"/>
              <a:t>What advice would you give to the Principal Investigator to make the sign most useful?</a:t>
            </a:r>
            <a:endParaRPr/>
          </a:p>
        </p:txBody>
      </p:sp>
      <p:pic>
        <p:nvPicPr>
          <p:cNvPr id="1093" name="Google Shape;1093;p135"/>
          <p:cNvPicPr preferRelativeResize="0"/>
          <p:nvPr/>
        </p:nvPicPr>
        <p:blipFill>
          <a:blip r:embed="rId3">
            <a:alphaModFix/>
          </a:blip>
          <a:stretch>
            <a:fillRect/>
          </a:stretch>
        </p:blipFill>
        <p:spPr>
          <a:xfrm>
            <a:off x="6625950" y="58100"/>
            <a:ext cx="5652200" cy="67241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36"/>
          <p:cNvSpPr txBox="1">
            <a:spLocks noGrp="1"/>
          </p:cNvSpPr>
          <p:nvPr>
            <p:ph type="title"/>
          </p:nvPr>
        </p:nvSpPr>
        <p:spPr>
          <a:xfrm>
            <a:off x="647448" y="618270"/>
            <a:ext cx="9372000" cy="947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Explaining ideas to patients</a:t>
            </a:r>
            <a:endParaRPr/>
          </a:p>
        </p:txBody>
      </p:sp>
      <p:sp>
        <p:nvSpPr>
          <p:cNvPr id="1099" name="Google Shape;1099;p13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117</a:t>
            </a:fld>
            <a:endParaRPr/>
          </a:p>
        </p:txBody>
      </p:sp>
      <p:pic>
        <p:nvPicPr>
          <p:cNvPr id="1100" name="Google Shape;1100;p136"/>
          <p:cNvPicPr preferRelativeResize="0"/>
          <p:nvPr/>
        </p:nvPicPr>
        <p:blipFill rotWithShape="1">
          <a:blip r:embed="rId3">
            <a:alphaModFix/>
          </a:blip>
          <a:srcRect l="11488"/>
          <a:stretch/>
        </p:blipFill>
        <p:spPr>
          <a:xfrm>
            <a:off x="1327225" y="2173200"/>
            <a:ext cx="3929549" cy="2959802"/>
          </a:xfrm>
          <a:prstGeom prst="rect">
            <a:avLst/>
          </a:prstGeom>
          <a:noFill/>
          <a:ln>
            <a:noFill/>
          </a:ln>
        </p:spPr>
      </p:pic>
      <p:sp>
        <p:nvSpPr>
          <p:cNvPr id="1101" name="Google Shape;1101;p136"/>
          <p:cNvSpPr txBox="1"/>
          <p:nvPr/>
        </p:nvSpPr>
        <p:spPr>
          <a:xfrm>
            <a:off x="511450" y="65673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33333"/>
                </a:solidFill>
                <a:latin typeface="Helvetica Neue"/>
                <a:ea typeface="Helvetica Neue"/>
                <a:cs typeface="Helvetica Neue"/>
                <a:sym typeface="Helvetica Neue"/>
              </a:rPr>
              <a:t>Image by </a:t>
            </a:r>
            <a:r>
              <a:rPr lang="en-US" sz="1100" u="sng">
                <a:solidFill>
                  <a:srgbClr val="333333"/>
                </a:solidFill>
                <a:latin typeface="Helvetica Neue"/>
                <a:ea typeface="Helvetica Neue"/>
                <a:cs typeface="Helvetica Neue"/>
                <a:sym typeface="Helvetica Neue"/>
                <a:hlinkClick r:id="rId4"/>
              </a:rPr>
              <a:t>pasja1000</a:t>
            </a:r>
            <a:r>
              <a:rPr lang="en-US" sz="1100">
                <a:solidFill>
                  <a:srgbClr val="333333"/>
                </a:solidFill>
                <a:latin typeface="Helvetica Neue"/>
                <a:ea typeface="Helvetica Neue"/>
                <a:cs typeface="Helvetica Neue"/>
                <a:sym typeface="Helvetica Neue"/>
              </a:rPr>
              <a:t> from </a:t>
            </a:r>
            <a:r>
              <a:rPr lang="en-US" sz="1100" u="sng">
                <a:solidFill>
                  <a:srgbClr val="333333"/>
                </a:solidFill>
                <a:latin typeface="Helvetica Neue"/>
                <a:ea typeface="Helvetica Neue"/>
                <a:cs typeface="Helvetica Neue"/>
                <a:sym typeface="Helvetica Neue"/>
                <a:hlinkClick r:id="rId5"/>
              </a:rPr>
              <a:t>Pixabay</a:t>
            </a:r>
            <a:r>
              <a:rPr lang="en-US" sz="1100">
                <a:solidFill>
                  <a:srgbClr val="333333"/>
                </a:solidFill>
                <a:highlight>
                  <a:srgbClr val="FFFFFF"/>
                </a:highlight>
                <a:latin typeface="Helvetica Neue"/>
                <a:ea typeface="Helvetica Neue"/>
                <a:cs typeface="Helvetica Neue"/>
                <a:sym typeface="Helvetica Neue"/>
              </a:rPr>
              <a:t> </a:t>
            </a:r>
            <a:endParaRPr/>
          </a:p>
        </p:txBody>
      </p:sp>
      <p:pic>
        <p:nvPicPr>
          <p:cNvPr id="1102" name="Google Shape;1102;p136"/>
          <p:cNvPicPr preferRelativeResize="0"/>
          <p:nvPr/>
        </p:nvPicPr>
        <p:blipFill>
          <a:blip r:embed="rId6">
            <a:alphaModFix/>
          </a:blip>
          <a:stretch>
            <a:fillRect/>
          </a:stretch>
        </p:blipFill>
        <p:spPr>
          <a:xfrm>
            <a:off x="5860725" y="2126625"/>
            <a:ext cx="4436251" cy="2959799"/>
          </a:xfrm>
          <a:prstGeom prst="rect">
            <a:avLst/>
          </a:prstGeom>
          <a:noFill/>
          <a:ln>
            <a:noFill/>
          </a:ln>
        </p:spPr>
      </p:pic>
      <p:sp>
        <p:nvSpPr>
          <p:cNvPr id="1103" name="Google Shape;1103;p136"/>
          <p:cNvSpPr txBox="1"/>
          <p:nvPr/>
        </p:nvSpPr>
        <p:spPr>
          <a:xfrm>
            <a:off x="8482950" y="63581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33333"/>
                </a:solidFill>
                <a:latin typeface="Helvetica Neue"/>
                <a:ea typeface="Helvetica Neue"/>
                <a:cs typeface="Helvetica Neue"/>
                <a:sym typeface="Helvetica Neue"/>
              </a:rPr>
              <a:t>Image by </a:t>
            </a:r>
            <a:r>
              <a:rPr lang="en-US" sz="1100" u="sng">
                <a:solidFill>
                  <a:srgbClr val="333333"/>
                </a:solidFill>
                <a:latin typeface="Helvetica Neue"/>
                <a:ea typeface="Helvetica Neue"/>
                <a:cs typeface="Helvetica Neue"/>
                <a:sym typeface="Helvetica Neue"/>
                <a:hlinkClick r:id="rId7"/>
              </a:rPr>
              <a:t>Mabel Amber, still incognito...</a:t>
            </a:r>
            <a:r>
              <a:rPr lang="en-US" sz="1100">
                <a:solidFill>
                  <a:srgbClr val="333333"/>
                </a:solidFill>
                <a:latin typeface="Helvetica Neue"/>
                <a:ea typeface="Helvetica Neue"/>
                <a:cs typeface="Helvetica Neue"/>
                <a:sym typeface="Helvetica Neue"/>
              </a:rPr>
              <a:t> from </a:t>
            </a:r>
            <a:r>
              <a:rPr lang="en-US" sz="1100" u="sng">
                <a:solidFill>
                  <a:srgbClr val="333333"/>
                </a:solidFill>
                <a:latin typeface="Helvetica Neue"/>
                <a:ea typeface="Helvetica Neue"/>
                <a:cs typeface="Helvetica Neue"/>
                <a:sym typeface="Helvetica Neue"/>
                <a:hlinkClick r:id="rId8"/>
              </a:rPr>
              <a:t>Pixabay</a:t>
            </a:r>
            <a:r>
              <a:rPr lang="en-US" sz="1100">
                <a:solidFill>
                  <a:srgbClr val="333333"/>
                </a:solidFill>
                <a:highlight>
                  <a:srgbClr val="FFFFFF"/>
                </a:highlight>
                <a:latin typeface="Helvetica Neue"/>
                <a:ea typeface="Helvetica Neue"/>
                <a:cs typeface="Helvetica Neue"/>
                <a:sym typeface="Helvetica Neue"/>
              </a:rPr>
              <a:t>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37"/>
          <p:cNvSpPr txBox="1">
            <a:spLocks noGrp="1"/>
          </p:cNvSpPr>
          <p:nvPr>
            <p:ph type="title"/>
          </p:nvPr>
        </p:nvSpPr>
        <p:spPr>
          <a:xfrm>
            <a:off x="1236604" y="75204"/>
            <a:ext cx="9371948" cy="118356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b="1"/>
              <a:t>References</a:t>
            </a:r>
            <a:endParaRPr b="1"/>
          </a:p>
        </p:txBody>
      </p:sp>
      <p:sp>
        <p:nvSpPr>
          <p:cNvPr id="1109" name="Google Shape;1109;p137"/>
          <p:cNvSpPr txBox="1">
            <a:spLocks noGrp="1"/>
          </p:cNvSpPr>
          <p:nvPr>
            <p:ph type="body" idx="1"/>
          </p:nvPr>
        </p:nvSpPr>
        <p:spPr>
          <a:xfrm>
            <a:off x="678600" y="1536625"/>
            <a:ext cx="10834800" cy="462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1200">
              <a:solidFill>
                <a:srgbClr val="333333"/>
              </a:solidFill>
            </a:endParaRPr>
          </a:p>
          <a:p>
            <a:pPr marL="342900" lvl="0" indent="-317500" algn="l" rtl="0">
              <a:lnSpc>
                <a:spcPct val="90000"/>
              </a:lnSpc>
              <a:spcBef>
                <a:spcPts val="0"/>
              </a:spcBef>
              <a:spcAft>
                <a:spcPts val="0"/>
              </a:spcAft>
              <a:buSzPts val="1200"/>
              <a:buChar char="•"/>
            </a:pPr>
            <a:r>
              <a:rPr lang="en-US" sz="1200">
                <a:solidFill>
                  <a:srgbClr val="333333"/>
                </a:solidFill>
              </a:rPr>
              <a:t>Chicago Hospitals Strive to Increase Life Expectancy on West Side. WTTW News. </a:t>
            </a:r>
            <a:r>
              <a:rPr lang="en-US" sz="1200">
                <a:solidFill>
                  <a:srgbClr val="000000"/>
                </a:solidFill>
              </a:rPr>
              <a:t>https://news.wttw.com/2018/04/10/chicago-hospitals-strive-increase-life-expectancy-west-side</a:t>
            </a:r>
            <a:endParaRPr sz="1200">
              <a:solidFill>
                <a:srgbClr val="000000"/>
              </a:solidFill>
            </a:endParaRPr>
          </a:p>
          <a:p>
            <a:pPr marL="0" lvl="0" indent="0" algn="l" rtl="0">
              <a:lnSpc>
                <a:spcPct val="90000"/>
              </a:lnSpc>
              <a:spcBef>
                <a:spcPts val="0"/>
              </a:spcBef>
              <a:spcAft>
                <a:spcPts val="0"/>
              </a:spcAft>
              <a:buNone/>
            </a:pPr>
            <a:endParaRPr sz="1200">
              <a:solidFill>
                <a:srgbClr val="000000"/>
              </a:solidFill>
            </a:endParaRPr>
          </a:p>
          <a:p>
            <a:pPr marL="342900" lvl="0" indent="-317500" algn="l" rtl="0">
              <a:lnSpc>
                <a:spcPct val="90000"/>
              </a:lnSpc>
              <a:spcBef>
                <a:spcPts val="0"/>
              </a:spcBef>
              <a:spcAft>
                <a:spcPts val="0"/>
              </a:spcAft>
              <a:buClr>
                <a:srgbClr val="000000"/>
              </a:buClr>
              <a:buSzPts val="1200"/>
              <a:buChar char="•"/>
            </a:pPr>
            <a:r>
              <a:rPr lang="en-US" sz="1200">
                <a:solidFill>
                  <a:srgbClr val="000000"/>
                </a:solidFill>
              </a:rPr>
              <a:t>Graziano, A.  &amp; Raulin, M. (1993). Research Methods – A process of inquiry. 2</a:t>
            </a:r>
            <a:r>
              <a:rPr lang="en-US" sz="1200" baseline="30000">
                <a:solidFill>
                  <a:srgbClr val="000000"/>
                </a:solidFill>
              </a:rPr>
              <a:t>nd</a:t>
            </a:r>
            <a:r>
              <a:rPr lang="en-US" sz="1200">
                <a:solidFill>
                  <a:srgbClr val="000000"/>
                </a:solidFill>
              </a:rPr>
              <a:t>. Edition. Harper Collins College Publishers.  </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Holder, Sarah, Montgomery D. &amp; CityLab. (2019, June 18). Segregated Cities Have the Most Distinct Life Expectancy Gaps. Retrieved from https://www.citylab.com/equity/2019/06/segregation-life-expectancy-study-research-racism-map/591028/</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Jonas, W. (2018). How Healing Works. Lorena Jones Books. 1</a:t>
            </a:r>
            <a:r>
              <a:rPr lang="en-US" sz="1200" baseline="30000">
                <a:solidFill>
                  <a:srgbClr val="000000"/>
                </a:solidFill>
              </a:rPr>
              <a:t>st</a:t>
            </a:r>
            <a:r>
              <a:rPr lang="en-US" sz="1200">
                <a:solidFill>
                  <a:srgbClr val="000000"/>
                </a:solidFill>
              </a:rPr>
              <a:t>. Edition.</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Karanicolas, P., Farrokhyar, F., &amp; Bhandari, M. (2010). Blinding: Who, what, when, why, how? </a:t>
            </a:r>
            <a:r>
              <a:rPr lang="en-US" sz="1200" i="1">
                <a:solidFill>
                  <a:srgbClr val="000000"/>
                </a:solidFill>
              </a:rPr>
              <a:t>Canadian Journal of Surgery,</a:t>
            </a:r>
            <a:r>
              <a:rPr lang="en-US" sz="1200">
                <a:solidFill>
                  <a:srgbClr val="000000"/>
                </a:solidFill>
              </a:rPr>
              <a:t> </a:t>
            </a:r>
            <a:r>
              <a:rPr lang="en-US" sz="1200" i="1">
                <a:solidFill>
                  <a:srgbClr val="000000"/>
                </a:solidFill>
              </a:rPr>
              <a:t>53</a:t>
            </a:r>
            <a:r>
              <a:rPr lang="en-US" sz="1200">
                <a:solidFill>
                  <a:srgbClr val="000000"/>
                </a:solidFill>
              </a:rPr>
              <a:t>(5), 345–348. Retrieved 21 August, 2015, from </a:t>
            </a:r>
            <a:r>
              <a:rPr lang="en-US" sz="1200" u="sng">
                <a:solidFill>
                  <a:srgbClr val="000000"/>
                </a:solidFill>
                <a:hlinkClick r:id="rId3"/>
              </a:rPr>
              <a:t>http://www.ncbi.nlm.nih.gov/pmc/articles/PMC2947122/</a:t>
            </a:r>
            <a:r>
              <a:rPr lang="en-US" sz="1200">
                <a:solidFill>
                  <a:srgbClr val="000000"/>
                </a:solidFill>
              </a:rPr>
              <a:t> </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Maternal mortality: An American crisis. (2018, August 05). Retrieved from </a:t>
            </a:r>
            <a:r>
              <a:rPr lang="en-US" sz="1200" u="sng">
                <a:solidFill>
                  <a:srgbClr val="000000"/>
                </a:solidFill>
                <a:hlinkClick r:id="rId4"/>
              </a:rPr>
              <a:t>https://www.cbsnews.com/news/maternal-mortality-an-american-crisis/</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Milgram experiment on obedience. (n.d.). Retrieved from https://www.khanacademy.org/test-prep/mcat/behavior/social-psychology/v/milgram-experiment-on-obedience</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Reynolds G. The Stuttering Doctor's 'Monster Study'. The New York Times. https://www.nytimes.com/2003/03/16/magazine/the-stuttering-doctor-s-monster-study.html. Published March 16, 2003. </a:t>
            </a:r>
            <a:endParaRPr sz="1200">
              <a:solidFill>
                <a:srgbClr val="000000"/>
              </a:solidFill>
            </a:endParaRPr>
          </a:p>
          <a:p>
            <a:pPr marL="342900" lvl="0" indent="-317500" algn="l" rtl="0">
              <a:lnSpc>
                <a:spcPct val="90000"/>
              </a:lnSpc>
              <a:spcBef>
                <a:spcPts val="1200"/>
              </a:spcBef>
              <a:spcAft>
                <a:spcPts val="0"/>
              </a:spcAft>
              <a:buClr>
                <a:srgbClr val="000000"/>
              </a:buClr>
              <a:buSzPts val="1200"/>
              <a:buChar char="▪"/>
            </a:pPr>
            <a:r>
              <a:rPr lang="en-US" sz="1200">
                <a:solidFill>
                  <a:srgbClr val="000000"/>
                </a:solidFill>
              </a:rPr>
              <a:t>10 facts on health inequities and their causes. World Health Organization. https://www.who.int/features/factfiles/health_inequities/en/. Published April 21, 2017. </a:t>
            </a:r>
            <a:endParaRPr sz="1200">
              <a:solidFill>
                <a:srgbClr val="000000"/>
              </a:solidFill>
            </a:endParaRPr>
          </a:p>
          <a:p>
            <a:pPr marL="0" lvl="0" indent="0" algn="l" rtl="0">
              <a:lnSpc>
                <a:spcPct val="90000"/>
              </a:lnSpc>
              <a:spcBef>
                <a:spcPts val="1200"/>
              </a:spcBef>
              <a:spcAft>
                <a:spcPts val="0"/>
              </a:spcAft>
              <a:buNone/>
            </a:pPr>
            <a:endParaRPr sz="1200">
              <a:solidFill>
                <a:srgbClr val="000000"/>
              </a:solidFill>
            </a:endParaRPr>
          </a:p>
          <a:p>
            <a:pPr marL="210312" lvl="0" indent="0" algn="l" rtl="0">
              <a:lnSpc>
                <a:spcPct val="90000"/>
              </a:lnSpc>
              <a:spcBef>
                <a:spcPts val="1200"/>
              </a:spcBef>
              <a:spcAft>
                <a:spcPts val="0"/>
              </a:spcAft>
              <a:buNone/>
            </a:pPr>
            <a:r>
              <a:rPr lang="en-US" sz="1200">
                <a:solidFill>
                  <a:srgbClr val="000000"/>
                </a:solidFill>
              </a:rPr>
              <a:t>Placeholder images from pixabay.com and openclipart.com</a:t>
            </a:r>
            <a:endParaRPr sz="1200">
              <a:solidFill>
                <a:srgbClr val="000000"/>
              </a:solidFill>
            </a:endParaRPr>
          </a:p>
        </p:txBody>
      </p:sp>
      <p:sp>
        <p:nvSpPr>
          <p:cNvPr id="1110" name="Google Shape;1110;p137"/>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118</a:t>
            </a:fld>
            <a:endParaRPr/>
          </a:p>
        </p:txBody>
      </p:sp>
      <p:sp>
        <p:nvSpPr>
          <p:cNvPr id="1111" name="Google Shape;1111;p137"/>
          <p:cNvSpPr/>
          <p:nvPr/>
        </p:nvSpPr>
        <p:spPr>
          <a:xfrm>
            <a:off x="678599" y="476970"/>
            <a:ext cx="10834800" cy="7818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Schools...</a:t>
            </a:r>
            <a:endParaRPr b="1"/>
          </a:p>
        </p:txBody>
      </p:sp>
      <p:sp>
        <p:nvSpPr>
          <p:cNvPr id="180" name="Google Shape;180;p3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12</a:t>
            </a:fld>
            <a:endParaRPr/>
          </a:p>
        </p:txBody>
      </p:sp>
      <p:sp>
        <p:nvSpPr>
          <p:cNvPr id="181" name="Google Shape;181;p31"/>
          <p:cNvSpPr txBox="1">
            <a:spLocks noGrp="1"/>
          </p:cNvSpPr>
          <p:nvPr>
            <p:ph type="body" idx="1"/>
          </p:nvPr>
        </p:nvSpPr>
        <p:spPr>
          <a:xfrm>
            <a:off x="1409700" y="1556275"/>
            <a:ext cx="6444900" cy="46206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How much money do the schools have?</a:t>
            </a:r>
            <a:endParaRPr/>
          </a:p>
          <a:p>
            <a:pPr marL="457200" lvl="0" indent="-457200" algn="l" rtl="0">
              <a:spcBef>
                <a:spcPts val="0"/>
              </a:spcBef>
              <a:spcAft>
                <a:spcPts val="0"/>
              </a:spcAft>
              <a:buSzPts val="3600"/>
              <a:buChar char="•"/>
            </a:pPr>
            <a:r>
              <a:rPr lang="en-US"/>
              <a:t>Where are the schools?</a:t>
            </a:r>
            <a:endParaRPr/>
          </a:p>
          <a:p>
            <a:pPr marL="457200" lvl="0" indent="-457200" algn="l" rtl="0">
              <a:spcBef>
                <a:spcPts val="0"/>
              </a:spcBef>
              <a:spcAft>
                <a:spcPts val="0"/>
              </a:spcAft>
              <a:buSzPts val="3600"/>
              <a:buChar char="•"/>
            </a:pPr>
            <a:r>
              <a:rPr lang="en-US"/>
              <a:t>Do the schools have books?</a:t>
            </a:r>
            <a:endParaRPr/>
          </a:p>
          <a:p>
            <a:pPr marL="457200" lvl="0" indent="-457200" algn="l" rtl="0">
              <a:spcBef>
                <a:spcPts val="0"/>
              </a:spcBef>
              <a:spcAft>
                <a:spcPts val="0"/>
              </a:spcAft>
              <a:buSzPts val="3600"/>
              <a:buChar char="•"/>
            </a:pPr>
            <a:r>
              <a:rPr lang="en-US"/>
              <a:t>What are the teachers like?</a:t>
            </a:r>
            <a:endParaRPr/>
          </a:p>
          <a:p>
            <a:pPr marL="457200" lvl="0" indent="-457200" algn="l" rtl="0">
              <a:spcBef>
                <a:spcPts val="0"/>
              </a:spcBef>
              <a:spcAft>
                <a:spcPts val="0"/>
              </a:spcAft>
              <a:buSzPts val="3600"/>
              <a:buChar char="•"/>
            </a:pPr>
            <a:r>
              <a:rPr lang="en-US"/>
              <a:t>Are there after school programs?</a:t>
            </a:r>
            <a:endParaRPr/>
          </a:p>
        </p:txBody>
      </p:sp>
      <p:pic>
        <p:nvPicPr>
          <p:cNvPr id="182" name="Google Shape;182;p31"/>
          <p:cNvPicPr preferRelativeResize="0"/>
          <p:nvPr/>
        </p:nvPicPr>
        <p:blipFill>
          <a:blip r:embed="rId3">
            <a:alphaModFix/>
          </a:blip>
          <a:stretch>
            <a:fillRect/>
          </a:stretch>
        </p:blipFill>
        <p:spPr>
          <a:xfrm>
            <a:off x="8118175" y="1854525"/>
            <a:ext cx="1925325" cy="1861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Food...</a:t>
            </a:r>
            <a:endParaRPr b="1"/>
          </a:p>
        </p:txBody>
      </p:sp>
      <p:sp>
        <p:nvSpPr>
          <p:cNvPr id="188" name="Google Shape;188;p32"/>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13</a:t>
            </a:fld>
            <a:endParaRPr/>
          </a:p>
        </p:txBody>
      </p:sp>
      <p:sp>
        <p:nvSpPr>
          <p:cNvPr id="189" name="Google Shape;189;p32"/>
          <p:cNvSpPr txBox="1">
            <a:spLocks noGrp="1"/>
          </p:cNvSpPr>
          <p:nvPr>
            <p:ph type="body" idx="1"/>
          </p:nvPr>
        </p:nvSpPr>
        <p:spPr>
          <a:xfrm>
            <a:off x="1409700" y="1556280"/>
            <a:ext cx="4610100" cy="46206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Are there grocery stores in the neighborhood?</a:t>
            </a:r>
            <a:endParaRPr/>
          </a:p>
          <a:p>
            <a:pPr marL="457200" lvl="0" indent="-457200" algn="l" rtl="0">
              <a:spcBef>
                <a:spcPts val="0"/>
              </a:spcBef>
              <a:spcAft>
                <a:spcPts val="0"/>
              </a:spcAft>
              <a:buSzPts val="3600"/>
              <a:buChar char="•"/>
            </a:pPr>
            <a:r>
              <a:rPr lang="en-US"/>
              <a:t>Does food cost a lot of money?</a:t>
            </a:r>
            <a:endParaRPr/>
          </a:p>
          <a:p>
            <a:pPr marL="457200" lvl="0" indent="-457200" algn="l" rtl="0">
              <a:spcBef>
                <a:spcPts val="0"/>
              </a:spcBef>
              <a:spcAft>
                <a:spcPts val="0"/>
              </a:spcAft>
              <a:buSzPts val="3600"/>
              <a:buChar char="•"/>
            </a:pPr>
            <a:r>
              <a:rPr lang="en-US"/>
              <a:t>Is the food healthy?</a:t>
            </a:r>
            <a:endParaRPr/>
          </a:p>
        </p:txBody>
      </p:sp>
      <p:pic>
        <p:nvPicPr>
          <p:cNvPr id="190" name="Google Shape;190;p32"/>
          <p:cNvPicPr preferRelativeResize="0"/>
          <p:nvPr/>
        </p:nvPicPr>
        <p:blipFill>
          <a:blip r:embed="rId3">
            <a:alphaModFix/>
          </a:blip>
          <a:stretch>
            <a:fillRect/>
          </a:stretch>
        </p:blipFill>
        <p:spPr>
          <a:xfrm>
            <a:off x="7351874" y="2499951"/>
            <a:ext cx="2590326" cy="155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Jobs...</a:t>
            </a:r>
            <a:endParaRPr b="1"/>
          </a:p>
        </p:txBody>
      </p:sp>
      <p:sp>
        <p:nvSpPr>
          <p:cNvPr id="196" name="Google Shape;196;p3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14</a:t>
            </a:fld>
            <a:endParaRPr/>
          </a:p>
        </p:txBody>
      </p:sp>
      <p:sp>
        <p:nvSpPr>
          <p:cNvPr id="197" name="Google Shape;197;p33"/>
          <p:cNvSpPr txBox="1">
            <a:spLocks noGrp="1"/>
          </p:cNvSpPr>
          <p:nvPr>
            <p:ph type="body" idx="1"/>
          </p:nvPr>
        </p:nvSpPr>
        <p:spPr>
          <a:xfrm>
            <a:off x="1409700" y="1556275"/>
            <a:ext cx="5487600" cy="46206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Are there jobs in the neighborhood? </a:t>
            </a:r>
            <a:endParaRPr/>
          </a:p>
          <a:p>
            <a:pPr marL="457200" lvl="0" indent="-457200" algn="l" rtl="0">
              <a:spcBef>
                <a:spcPts val="0"/>
              </a:spcBef>
              <a:spcAft>
                <a:spcPts val="0"/>
              </a:spcAft>
              <a:buSzPts val="3600"/>
              <a:buChar char="•"/>
            </a:pPr>
            <a:r>
              <a:rPr lang="en-US"/>
              <a:t>What about buses or trains to get to a job?</a:t>
            </a:r>
            <a:endParaRPr/>
          </a:p>
          <a:p>
            <a:pPr marL="457200" lvl="0" indent="-457200" algn="l" rtl="0">
              <a:spcBef>
                <a:spcPts val="0"/>
              </a:spcBef>
              <a:spcAft>
                <a:spcPts val="0"/>
              </a:spcAft>
              <a:buSzPts val="3600"/>
              <a:buChar char="•"/>
            </a:pPr>
            <a:r>
              <a:rPr lang="en-US"/>
              <a:t>Do the jobs pay fairly? Do they have benefits? </a:t>
            </a:r>
            <a:endParaRPr/>
          </a:p>
          <a:p>
            <a:pPr marL="457200" lvl="0" indent="-457200" algn="l" rtl="0">
              <a:spcBef>
                <a:spcPts val="0"/>
              </a:spcBef>
              <a:spcAft>
                <a:spcPts val="0"/>
              </a:spcAft>
              <a:buSzPts val="3600"/>
              <a:buChar char="•"/>
            </a:pPr>
            <a:r>
              <a:rPr lang="en-US"/>
              <a:t>Are the jobs safe?</a:t>
            </a:r>
            <a:endParaRPr/>
          </a:p>
        </p:txBody>
      </p:sp>
      <p:pic>
        <p:nvPicPr>
          <p:cNvPr id="198" name="Google Shape;198;p33"/>
          <p:cNvPicPr preferRelativeResize="0"/>
          <p:nvPr/>
        </p:nvPicPr>
        <p:blipFill rotWithShape="1">
          <a:blip r:embed="rId3">
            <a:alphaModFix/>
          </a:blip>
          <a:srcRect l="-70120" t="-6512" r="-12294" b="-75902"/>
          <a:stretch/>
        </p:blipFill>
        <p:spPr>
          <a:xfrm>
            <a:off x="4536847" y="1369563"/>
            <a:ext cx="6825522" cy="49940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Health...</a:t>
            </a:r>
            <a:endParaRPr b="1"/>
          </a:p>
        </p:txBody>
      </p:sp>
      <p:sp>
        <p:nvSpPr>
          <p:cNvPr id="204" name="Google Shape;204;p3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15</a:t>
            </a:fld>
            <a:endParaRPr/>
          </a:p>
        </p:txBody>
      </p:sp>
      <p:sp>
        <p:nvSpPr>
          <p:cNvPr id="205" name="Google Shape;205;p34"/>
          <p:cNvSpPr txBox="1">
            <a:spLocks noGrp="1"/>
          </p:cNvSpPr>
          <p:nvPr>
            <p:ph type="body" idx="1"/>
          </p:nvPr>
        </p:nvSpPr>
        <p:spPr>
          <a:xfrm>
            <a:off x="1409700" y="1556275"/>
            <a:ext cx="5319300" cy="46206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Are there clinics and hospitals nearby? How far are they?</a:t>
            </a:r>
            <a:endParaRPr/>
          </a:p>
          <a:p>
            <a:pPr marL="457200" lvl="0" indent="-457200" algn="l" rtl="0">
              <a:spcBef>
                <a:spcPts val="0"/>
              </a:spcBef>
              <a:spcAft>
                <a:spcPts val="0"/>
              </a:spcAft>
              <a:buSzPts val="3600"/>
              <a:buChar char="•"/>
            </a:pPr>
            <a:r>
              <a:rPr lang="en-US"/>
              <a:t>How much money does it cost to see a doctor or go to the hospital?</a:t>
            </a:r>
            <a:endParaRPr/>
          </a:p>
        </p:txBody>
      </p:sp>
      <p:pic>
        <p:nvPicPr>
          <p:cNvPr id="206" name="Google Shape;206;p34"/>
          <p:cNvPicPr preferRelativeResize="0"/>
          <p:nvPr/>
        </p:nvPicPr>
        <p:blipFill>
          <a:blip r:embed="rId3">
            <a:alphaModFix/>
          </a:blip>
          <a:stretch>
            <a:fillRect/>
          </a:stretch>
        </p:blipFill>
        <p:spPr>
          <a:xfrm>
            <a:off x="7831925" y="1861162"/>
            <a:ext cx="2950102" cy="2234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16</a:t>
            </a:fld>
            <a:endParaRPr/>
          </a:p>
        </p:txBody>
      </p:sp>
      <p:sp>
        <p:nvSpPr>
          <p:cNvPr id="212" name="Google Shape;212;p35"/>
          <p:cNvSpPr txBox="1"/>
          <p:nvPr/>
        </p:nvSpPr>
        <p:spPr>
          <a:xfrm>
            <a:off x="527300" y="1735588"/>
            <a:ext cx="11524800" cy="11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b="1">
              <a:solidFill>
                <a:schemeClr val="accent1"/>
              </a:solidFill>
              <a:latin typeface="Corbel"/>
              <a:ea typeface="Corbel"/>
              <a:cs typeface="Corbel"/>
              <a:sym typeface="Corbel"/>
            </a:endParaRPr>
          </a:p>
        </p:txBody>
      </p:sp>
      <p:sp>
        <p:nvSpPr>
          <p:cNvPr id="213" name="Google Shape;213;p35"/>
          <p:cNvSpPr txBox="1">
            <a:spLocks noGrp="1"/>
          </p:cNvSpPr>
          <p:nvPr>
            <p:ph type="title"/>
          </p:nvPr>
        </p:nvSpPr>
        <p:spPr>
          <a:xfrm>
            <a:off x="2820000" y="552112"/>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What are other questions we might have about where we live?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17</a:t>
            </a:fld>
            <a:endParaRPr/>
          </a:p>
        </p:txBody>
      </p:sp>
      <p:sp>
        <p:nvSpPr>
          <p:cNvPr id="219" name="Google Shape;219;p36"/>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Healthy lives</a:t>
            </a:r>
            <a:endParaRPr/>
          </a:p>
        </p:txBody>
      </p:sp>
      <p:sp>
        <p:nvSpPr>
          <p:cNvPr id="220" name="Google Shape;220;p36"/>
          <p:cNvSpPr txBox="1">
            <a:spLocks noGrp="1"/>
          </p:cNvSpPr>
          <p:nvPr>
            <p:ph type="body" idx="1"/>
          </p:nvPr>
        </p:nvSpPr>
        <p:spPr>
          <a:xfrm>
            <a:off x="1410025" y="1536625"/>
            <a:ext cx="5235900" cy="46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a:solidFill>
                  <a:srgbClr val="000000"/>
                </a:solidFill>
              </a:rPr>
              <a:t>💭 </a:t>
            </a:r>
            <a:r>
              <a:rPr lang="en-US" b="1">
                <a:solidFill>
                  <a:srgbClr val="000000"/>
                </a:solidFill>
              </a:rPr>
              <a:t>Read about the two boys and think about their situations... </a:t>
            </a:r>
            <a:endParaRPr>
              <a:solidFill>
                <a:srgbClr val="000000"/>
              </a:solidFill>
            </a:endParaRPr>
          </a:p>
          <a:p>
            <a:pPr marL="0" lvl="0" indent="0" algn="l" rtl="0">
              <a:spcBef>
                <a:spcPts val="1100"/>
              </a:spcBef>
              <a:spcAft>
                <a:spcPts val="0"/>
              </a:spcAft>
              <a:buNone/>
            </a:pPr>
            <a:endParaRPr/>
          </a:p>
        </p:txBody>
      </p:sp>
      <p:pic>
        <p:nvPicPr>
          <p:cNvPr id="221" name="Google Shape;221;p36"/>
          <p:cNvPicPr preferRelativeResize="0"/>
          <p:nvPr/>
        </p:nvPicPr>
        <p:blipFill rotWithShape="1">
          <a:blip r:embed="rId3">
            <a:alphaModFix/>
          </a:blip>
          <a:srcRect l="40326" r="-54338" b="18599"/>
          <a:stretch/>
        </p:blipFill>
        <p:spPr>
          <a:xfrm>
            <a:off x="6695653" y="-36312"/>
            <a:ext cx="12771494" cy="6930624"/>
          </a:xfrm>
          <a:prstGeom prst="rect">
            <a:avLst/>
          </a:prstGeom>
          <a:noFill/>
          <a:ln>
            <a:noFill/>
          </a:ln>
        </p:spPr>
      </p:pic>
      <p:sp>
        <p:nvSpPr>
          <p:cNvPr id="222" name="Google Shape;222;p36"/>
          <p:cNvSpPr txBox="1"/>
          <p:nvPr/>
        </p:nvSpPr>
        <p:spPr>
          <a:xfrm>
            <a:off x="10077950" y="6393100"/>
            <a:ext cx="24294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33333"/>
                </a:solidFill>
                <a:latin typeface="Helvetica Neue"/>
                <a:ea typeface="Helvetica Neue"/>
                <a:cs typeface="Helvetica Neue"/>
                <a:sym typeface="Helvetica Neue"/>
              </a:rPr>
              <a:t>Image by </a:t>
            </a:r>
            <a:r>
              <a:rPr lang="en-US" sz="1100" u="sng">
                <a:solidFill>
                  <a:srgbClr val="333333"/>
                </a:solidFill>
                <a:latin typeface="Helvetica Neue"/>
                <a:ea typeface="Helvetica Neue"/>
                <a:cs typeface="Helvetica Neue"/>
                <a:sym typeface="Helvetica Neue"/>
                <a:hlinkClick r:id="rId4"/>
              </a:rPr>
              <a:t>arthurpalac</a:t>
            </a:r>
            <a:r>
              <a:rPr lang="en-US" sz="1100">
                <a:solidFill>
                  <a:srgbClr val="333333"/>
                </a:solidFill>
                <a:latin typeface="Helvetica Neue"/>
                <a:ea typeface="Helvetica Neue"/>
                <a:cs typeface="Helvetica Neue"/>
                <a:sym typeface="Helvetica Neue"/>
              </a:rPr>
              <a:t> from </a:t>
            </a:r>
            <a:r>
              <a:rPr lang="en-US" sz="1100" u="sng">
                <a:solidFill>
                  <a:srgbClr val="333333"/>
                </a:solidFill>
                <a:latin typeface="Helvetica Neue"/>
                <a:ea typeface="Helvetica Neue"/>
                <a:cs typeface="Helvetica Neue"/>
                <a:sym typeface="Helvetica Neue"/>
                <a:hlinkClick r:id="rId5"/>
              </a:rPr>
              <a:t>Pixabay</a:t>
            </a:r>
            <a:r>
              <a:rPr lang="en-US" sz="1100">
                <a:solidFill>
                  <a:srgbClr val="333333"/>
                </a:solidFill>
                <a:highlight>
                  <a:srgbClr val="FFFFFF"/>
                </a:highlight>
                <a:latin typeface="Helvetica Neue"/>
                <a:ea typeface="Helvetica Neue"/>
                <a:cs typeface="Helvetica Neue"/>
                <a:sym typeface="Helvetica Neue"/>
              </a:rPr>
              <a:t> </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28" name="Google Shape;228;p37"/>
          <p:cNvSpPr txBox="1">
            <a:spLocks noGrp="1"/>
          </p:cNvSpPr>
          <p:nvPr>
            <p:ph type="title"/>
          </p:nvPr>
        </p:nvSpPr>
        <p:spPr>
          <a:xfrm>
            <a:off x="1749526" y="705150"/>
            <a:ext cx="88812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What is each environment like?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a:t>Let’s jump ahead 15 years...</a:t>
            </a:r>
            <a:endParaRPr/>
          </a:p>
        </p:txBody>
      </p:sp>
      <p:sp>
        <p:nvSpPr>
          <p:cNvPr id="235" name="Google Shape;235;p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US">
                <a:solidFill>
                  <a:schemeClr val="dk2"/>
                </a:solidFill>
              </a:rPr>
              <a:t>19</a:t>
            </a:fld>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1553075" y="2536750"/>
            <a:ext cx="7152600" cy="31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200">
                <a:solidFill>
                  <a:srgbClr val="FFFFFF"/>
                </a:solidFill>
              </a:rPr>
              <a:t>Welcome!</a:t>
            </a:r>
            <a:endParaRPr sz="4200">
              <a:latin typeface="Proxima Nova"/>
              <a:ea typeface="Proxima Nova"/>
              <a:cs typeface="Proxima Nova"/>
              <a:sym typeface="Proxima Nova"/>
            </a:endParaRPr>
          </a:p>
        </p:txBody>
      </p:sp>
      <p:sp>
        <p:nvSpPr>
          <p:cNvPr id="99" name="Google Shape;99;p2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b="1"/>
              <a:t>Differences in communities</a:t>
            </a:r>
            <a:endParaRPr b="1"/>
          </a:p>
        </p:txBody>
      </p:sp>
      <p:sp>
        <p:nvSpPr>
          <p:cNvPr id="241" name="Google Shape;241;p39"/>
          <p:cNvSpPr txBox="1">
            <a:spLocks noGrp="1"/>
          </p:cNvSpPr>
          <p:nvPr>
            <p:ph type="body" idx="1"/>
          </p:nvPr>
        </p:nvSpPr>
        <p:spPr>
          <a:xfrm>
            <a:off x="1526450" y="1378075"/>
            <a:ext cx="9955200" cy="5076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000" b="1"/>
              <a:t>Social Determinants of Health</a:t>
            </a:r>
            <a:endParaRPr sz="3000" b="1"/>
          </a:p>
          <a:p>
            <a:pPr marL="0" marR="0" lvl="0" indent="0" algn="l" rtl="0">
              <a:lnSpc>
                <a:spcPct val="90000"/>
              </a:lnSpc>
              <a:spcBef>
                <a:spcPts val="0"/>
              </a:spcBef>
              <a:spcAft>
                <a:spcPts val="0"/>
              </a:spcAft>
              <a:buNone/>
            </a:pPr>
            <a:r>
              <a:rPr lang="en-US" sz="3000"/>
              <a:t>How where we live, work, and have fun affect our health</a:t>
            </a:r>
            <a:endParaRPr sz="3000"/>
          </a:p>
          <a:p>
            <a:pPr marL="0" marR="0" lvl="0" indent="0" algn="l" rtl="0">
              <a:lnSpc>
                <a:spcPct val="90000"/>
              </a:lnSpc>
              <a:spcBef>
                <a:spcPts val="0"/>
              </a:spcBef>
              <a:spcAft>
                <a:spcPts val="0"/>
              </a:spcAft>
              <a:buNone/>
            </a:pPr>
            <a:endParaRPr sz="3000" b="1"/>
          </a:p>
          <a:p>
            <a:pPr marL="0" marR="0" lvl="0" indent="0" algn="l" rtl="0">
              <a:lnSpc>
                <a:spcPct val="90000"/>
              </a:lnSpc>
              <a:spcBef>
                <a:spcPts val="0"/>
              </a:spcBef>
              <a:spcAft>
                <a:spcPts val="0"/>
              </a:spcAft>
              <a:buNone/>
            </a:pPr>
            <a:endParaRPr sz="3000" b="1"/>
          </a:p>
          <a:p>
            <a:pPr marL="0" marR="0" lvl="0" indent="0" algn="l" rtl="0">
              <a:lnSpc>
                <a:spcPct val="90000"/>
              </a:lnSpc>
              <a:spcBef>
                <a:spcPts val="0"/>
              </a:spcBef>
              <a:spcAft>
                <a:spcPts val="0"/>
              </a:spcAft>
              <a:buNone/>
            </a:pPr>
            <a:r>
              <a:rPr lang="en-US" sz="3000" b="1">
                <a:solidFill>
                  <a:srgbClr val="031B31"/>
                </a:solidFill>
              </a:rPr>
              <a:t>Health disparity</a:t>
            </a:r>
            <a:endParaRPr sz="3000" b="1">
              <a:solidFill>
                <a:srgbClr val="031B31"/>
              </a:solidFill>
            </a:endParaRPr>
          </a:p>
          <a:p>
            <a:pPr marL="0" marR="0" lvl="0" indent="0" algn="l" rtl="0">
              <a:lnSpc>
                <a:spcPct val="90000"/>
              </a:lnSpc>
              <a:spcBef>
                <a:spcPts val="0"/>
              </a:spcBef>
              <a:spcAft>
                <a:spcPts val="0"/>
              </a:spcAft>
              <a:buNone/>
            </a:pPr>
            <a:r>
              <a:rPr lang="en-US" sz="3000">
                <a:solidFill>
                  <a:srgbClr val="031B31"/>
                </a:solidFill>
                <a:highlight>
                  <a:srgbClr val="FFFFFF"/>
                </a:highlight>
              </a:rPr>
              <a:t>A difference between two or more things, often an unfair one, that affects how healthy we are</a:t>
            </a:r>
            <a:endParaRPr sz="3000">
              <a:highlight>
                <a:srgbClr val="FFFFFF"/>
              </a:highlight>
            </a:endParaRPr>
          </a:p>
          <a:p>
            <a:pPr marL="0" marR="0" lvl="0" indent="0" algn="l" rtl="0">
              <a:lnSpc>
                <a:spcPct val="90000"/>
              </a:lnSpc>
              <a:spcBef>
                <a:spcPts val="0"/>
              </a:spcBef>
              <a:spcAft>
                <a:spcPts val="0"/>
              </a:spcAft>
              <a:buNone/>
            </a:pPr>
            <a:endParaRPr sz="3000" b="1">
              <a:highlight>
                <a:srgbClr val="FFFFFF"/>
              </a:highlight>
            </a:endParaRPr>
          </a:p>
          <a:p>
            <a:pPr marL="0" marR="0" lvl="0" indent="0" algn="l" rtl="0">
              <a:lnSpc>
                <a:spcPct val="90000"/>
              </a:lnSpc>
              <a:spcBef>
                <a:spcPts val="0"/>
              </a:spcBef>
              <a:spcAft>
                <a:spcPts val="0"/>
              </a:spcAft>
              <a:buNone/>
            </a:pPr>
            <a:endParaRPr sz="3000" b="1">
              <a:highlight>
                <a:srgbClr val="FFFFFF"/>
              </a:highlight>
            </a:endParaRPr>
          </a:p>
          <a:p>
            <a:pPr marL="0" marR="0" lvl="0" indent="0" algn="l" rtl="0">
              <a:lnSpc>
                <a:spcPct val="90000"/>
              </a:lnSpc>
              <a:spcBef>
                <a:spcPts val="0"/>
              </a:spcBef>
              <a:spcAft>
                <a:spcPts val="0"/>
              </a:spcAft>
              <a:buNone/>
            </a:pPr>
            <a:r>
              <a:rPr lang="en-US" sz="3000" b="1">
                <a:solidFill>
                  <a:srgbClr val="031B31"/>
                </a:solidFill>
                <a:highlight>
                  <a:srgbClr val="FFFFFF"/>
                </a:highlight>
              </a:rPr>
              <a:t>Health</a:t>
            </a:r>
            <a:r>
              <a:rPr lang="en-US" sz="3000">
                <a:solidFill>
                  <a:srgbClr val="031B31"/>
                </a:solidFill>
                <a:highlight>
                  <a:srgbClr val="FFFFFF"/>
                </a:highlight>
              </a:rPr>
              <a:t> </a:t>
            </a:r>
            <a:r>
              <a:rPr lang="en-US" sz="3000" b="1">
                <a:solidFill>
                  <a:srgbClr val="031B31"/>
                </a:solidFill>
                <a:highlight>
                  <a:srgbClr val="FFFFFF"/>
                </a:highlight>
              </a:rPr>
              <a:t>inequalities</a:t>
            </a:r>
            <a:endParaRPr sz="3000" b="1">
              <a:highlight>
                <a:srgbClr val="FFFFFF"/>
              </a:highlight>
            </a:endParaRPr>
          </a:p>
          <a:p>
            <a:pPr marL="0" marR="0" lvl="0" indent="0" algn="l" rtl="0">
              <a:lnSpc>
                <a:spcPct val="90000"/>
              </a:lnSpc>
              <a:spcBef>
                <a:spcPts val="0"/>
              </a:spcBef>
              <a:spcAft>
                <a:spcPts val="0"/>
              </a:spcAft>
              <a:buNone/>
            </a:pPr>
            <a:r>
              <a:rPr lang="en-US" sz="3000">
                <a:solidFill>
                  <a:srgbClr val="031B31"/>
                </a:solidFill>
                <a:highlight>
                  <a:srgbClr val="FFFFFF"/>
                </a:highlight>
              </a:rPr>
              <a:t>The </a:t>
            </a:r>
            <a:r>
              <a:rPr lang="en-US" sz="3000" b="1">
                <a:solidFill>
                  <a:srgbClr val="031B31"/>
                </a:solidFill>
                <a:highlight>
                  <a:srgbClr val="FFFFFF"/>
                </a:highlight>
              </a:rPr>
              <a:t>types and numbers of diseases and sickness</a:t>
            </a:r>
            <a:r>
              <a:rPr lang="en-US" sz="3000">
                <a:solidFill>
                  <a:srgbClr val="031B31"/>
                </a:solidFill>
                <a:highlight>
                  <a:srgbClr val="FFFFFF"/>
                </a:highlight>
              </a:rPr>
              <a:t> are not the same from group to group</a:t>
            </a:r>
            <a:endParaRPr sz="3000">
              <a:solidFill>
                <a:srgbClr val="031B31"/>
              </a:solidFill>
              <a:highlight>
                <a:srgbClr val="FFFFFF"/>
              </a:highlight>
            </a:endParaRPr>
          </a:p>
          <a:p>
            <a:pPr marL="210312" marR="0" lvl="0" indent="0" algn="l" rtl="0">
              <a:lnSpc>
                <a:spcPct val="90000"/>
              </a:lnSpc>
              <a:spcBef>
                <a:spcPts val="0"/>
              </a:spcBef>
              <a:spcAft>
                <a:spcPts val="0"/>
              </a:spcAft>
              <a:buNone/>
            </a:pPr>
            <a:endParaRPr sz="2400" b="1"/>
          </a:p>
          <a:p>
            <a:pPr marL="0" marR="0" lvl="0" indent="0" algn="l" rtl="0">
              <a:lnSpc>
                <a:spcPct val="90000"/>
              </a:lnSpc>
              <a:spcBef>
                <a:spcPts val="0"/>
              </a:spcBef>
              <a:spcAft>
                <a:spcPts val="0"/>
              </a:spcAft>
              <a:buNone/>
            </a:pPr>
            <a:endParaRPr sz="3000"/>
          </a:p>
        </p:txBody>
      </p:sp>
      <p:sp>
        <p:nvSpPr>
          <p:cNvPr id="242" name="Google Shape;242;p3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20</a:t>
            </a:fld>
            <a:endParaRPr/>
          </a:p>
        </p:txBody>
      </p:sp>
      <p:cxnSp>
        <p:nvCxnSpPr>
          <p:cNvPr id="243" name="Google Shape;243;p39"/>
          <p:cNvCxnSpPr/>
          <p:nvPr/>
        </p:nvCxnSpPr>
        <p:spPr>
          <a:xfrm flipH="1">
            <a:off x="5769025" y="2464725"/>
            <a:ext cx="18000" cy="887400"/>
          </a:xfrm>
          <a:prstGeom prst="straightConnector1">
            <a:avLst/>
          </a:prstGeom>
          <a:noFill/>
          <a:ln w="76200" cap="flat" cmpd="sng">
            <a:solidFill>
              <a:srgbClr val="031B31"/>
            </a:solidFill>
            <a:prstDash val="solid"/>
            <a:round/>
            <a:headEnd type="none" w="med" len="med"/>
            <a:tailEnd type="triangle" w="med" len="med"/>
          </a:ln>
        </p:spPr>
      </p:cxnSp>
      <p:cxnSp>
        <p:nvCxnSpPr>
          <p:cNvPr id="244" name="Google Shape;244;p39"/>
          <p:cNvCxnSpPr/>
          <p:nvPr/>
        </p:nvCxnSpPr>
        <p:spPr>
          <a:xfrm>
            <a:off x="5778025" y="4576125"/>
            <a:ext cx="0" cy="1001100"/>
          </a:xfrm>
          <a:prstGeom prst="straightConnector1">
            <a:avLst/>
          </a:prstGeom>
          <a:noFill/>
          <a:ln w="76200" cap="flat" cmpd="sng">
            <a:solidFill>
              <a:srgbClr val="031B31"/>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500675" y="380912"/>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b="1"/>
              <a:t>Differences in communities</a:t>
            </a:r>
            <a:endParaRPr b="1"/>
          </a:p>
        </p:txBody>
      </p:sp>
      <p:sp>
        <p:nvSpPr>
          <p:cNvPr id="250" name="Google Shape;250;p40"/>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21</a:t>
            </a:fld>
            <a:endParaRPr/>
          </a:p>
        </p:txBody>
      </p:sp>
      <p:cxnSp>
        <p:nvCxnSpPr>
          <p:cNvPr id="251" name="Google Shape;251;p40"/>
          <p:cNvCxnSpPr/>
          <p:nvPr/>
        </p:nvCxnSpPr>
        <p:spPr>
          <a:xfrm flipH="1">
            <a:off x="5765500" y="2398813"/>
            <a:ext cx="3300" cy="791700"/>
          </a:xfrm>
          <a:prstGeom prst="straightConnector1">
            <a:avLst/>
          </a:prstGeom>
          <a:noFill/>
          <a:ln w="76200" cap="flat" cmpd="sng">
            <a:solidFill>
              <a:srgbClr val="031B31"/>
            </a:solidFill>
            <a:prstDash val="solid"/>
            <a:round/>
            <a:headEnd type="none" w="med" len="med"/>
            <a:tailEnd type="triangle" w="med" len="med"/>
          </a:ln>
        </p:spPr>
      </p:cxnSp>
      <p:cxnSp>
        <p:nvCxnSpPr>
          <p:cNvPr id="252" name="Google Shape;252;p40"/>
          <p:cNvCxnSpPr/>
          <p:nvPr/>
        </p:nvCxnSpPr>
        <p:spPr>
          <a:xfrm flipH="1">
            <a:off x="5763850" y="4071525"/>
            <a:ext cx="6600" cy="772200"/>
          </a:xfrm>
          <a:prstGeom prst="straightConnector1">
            <a:avLst/>
          </a:prstGeom>
          <a:noFill/>
          <a:ln w="76200" cap="flat" cmpd="sng">
            <a:solidFill>
              <a:srgbClr val="031B31"/>
            </a:solidFill>
            <a:prstDash val="solid"/>
            <a:round/>
            <a:headEnd type="none" w="med" len="med"/>
            <a:tailEnd type="triangle" w="med" len="med"/>
          </a:ln>
        </p:spPr>
      </p:cxnSp>
      <p:sp>
        <p:nvSpPr>
          <p:cNvPr id="253" name="Google Shape;253;p40"/>
          <p:cNvSpPr txBox="1"/>
          <p:nvPr/>
        </p:nvSpPr>
        <p:spPr>
          <a:xfrm>
            <a:off x="500675" y="1921200"/>
            <a:ext cx="11376000" cy="3827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solidFill>
                  <a:srgbClr val="031B31"/>
                </a:solidFill>
                <a:latin typeface="Proxima Nova Semibold"/>
                <a:ea typeface="Proxima Nova Semibold"/>
                <a:cs typeface="Proxima Nova Semibold"/>
                <a:sym typeface="Proxima Nova Semibold"/>
              </a:rPr>
              <a:t>An area of a city has less resources and more violence</a:t>
            </a:r>
            <a:endParaRPr sz="2400">
              <a:solidFill>
                <a:srgbClr val="031B31"/>
              </a:solidFill>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endParaRPr sz="2400">
              <a:solidFill>
                <a:srgbClr val="031B31"/>
              </a:solidFill>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endParaRPr sz="2400">
              <a:solidFill>
                <a:srgbClr val="031B31"/>
              </a:solidFill>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endParaRPr sz="2400">
              <a:solidFill>
                <a:srgbClr val="031B31"/>
              </a:solidFill>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r>
              <a:rPr lang="en-US" sz="2400">
                <a:solidFill>
                  <a:srgbClr val="031B31"/>
                </a:solidFill>
                <a:latin typeface="Proxima Nova Semibold"/>
                <a:ea typeface="Proxima Nova Semibold"/>
                <a:cs typeface="Proxima Nova Semibold"/>
                <a:sym typeface="Proxima Nova Semibold"/>
              </a:rPr>
              <a:t>Community violence makes it physically and mentally (trauma) unsafe for residents compared to other neighborhoods</a:t>
            </a:r>
            <a:endParaRPr sz="2400">
              <a:solidFill>
                <a:srgbClr val="031B31"/>
              </a:solidFill>
              <a:highlight>
                <a:schemeClr val="lt1"/>
              </a:highlight>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endParaRPr sz="2400">
              <a:solidFill>
                <a:srgbClr val="031B31"/>
              </a:solidFill>
              <a:highlight>
                <a:schemeClr val="lt1"/>
              </a:highlight>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endParaRPr sz="2400">
              <a:solidFill>
                <a:srgbClr val="031B31"/>
              </a:solidFill>
              <a:highlight>
                <a:schemeClr val="lt1"/>
              </a:highlight>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endParaRPr sz="2400">
              <a:solidFill>
                <a:srgbClr val="031B31"/>
              </a:solidFill>
              <a:highlight>
                <a:schemeClr val="lt1"/>
              </a:highlight>
              <a:latin typeface="Proxima Nova Semibold"/>
              <a:ea typeface="Proxima Nova Semibold"/>
              <a:cs typeface="Proxima Nova Semibold"/>
              <a:sym typeface="Proxima Nova Semibold"/>
            </a:endParaRPr>
          </a:p>
          <a:p>
            <a:pPr marL="0" lvl="0" indent="0" algn="l" rtl="0">
              <a:lnSpc>
                <a:spcPct val="90000"/>
              </a:lnSpc>
              <a:spcBef>
                <a:spcPts val="0"/>
              </a:spcBef>
              <a:spcAft>
                <a:spcPts val="0"/>
              </a:spcAft>
              <a:buNone/>
            </a:pPr>
            <a:r>
              <a:rPr lang="en-US" sz="2400">
                <a:solidFill>
                  <a:srgbClr val="031B31"/>
                </a:solidFill>
                <a:highlight>
                  <a:schemeClr val="lt1"/>
                </a:highlight>
                <a:latin typeface="Proxima Nova Semibold"/>
                <a:ea typeface="Proxima Nova Semibold"/>
                <a:cs typeface="Proxima Nova Semibold"/>
                <a:sym typeface="Proxima Nova Semibold"/>
              </a:rPr>
              <a:t>People have trauma related issues such as substance use, learning challenges, or anxiety, etc.  that affect their quality of life or life span because of where they live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b="1"/>
              <a:t>Differences in communities</a:t>
            </a:r>
            <a:endParaRPr b="1"/>
          </a:p>
        </p:txBody>
      </p:sp>
      <p:sp>
        <p:nvSpPr>
          <p:cNvPr id="259" name="Google Shape;259;p41"/>
          <p:cNvSpPr txBox="1">
            <a:spLocks noGrp="1"/>
          </p:cNvSpPr>
          <p:nvPr>
            <p:ph type="body" idx="1"/>
          </p:nvPr>
        </p:nvSpPr>
        <p:spPr>
          <a:xfrm>
            <a:off x="2736450" y="1459575"/>
            <a:ext cx="8745000" cy="5076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a:latin typeface="Proxima Nova Semibold"/>
                <a:ea typeface="Proxima Nova Semibold"/>
                <a:cs typeface="Proxima Nova Semibold"/>
                <a:sym typeface="Proxima Nova Semibold"/>
              </a:rPr>
              <a:t>An area of a city has less resources and more violence</a:t>
            </a:r>
            <a:endParaRPr sz="2400">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None/>
            </a:pPr>
            <a:endParaRPr sz="2400">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None/>
            </a:pPr>
            <a:endParaRPr sz="2400">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None/>
            </a:pPr>
            <a:endParaRPr sz="2400">
              <a:latin typeface="Proxima Nova Semibold"/>
              <a:ea typeface="Proxima Nova Semibold"/>
              <a:cs typeface="Proxima Nova Semibold"/>
              <a:sym typeface="Proxima Nova Semibold"/>
            </a:endParaRPr>
          </a:p>
          <a:p>
            <a:pPr marL="0" lvl="0" indent="0" algn="l" rtl="0">
              <a:spcBef>
                <a:spcPts val="0"/>
              </a:spcBef>
              <a:spcAft>
                <a:spcPts val="0"/>
              </a:spcAft>
              <a:buNone/>
            </a:pPr>
            <a:endParaRPr sz="2400">
              <a:latin typeface="Proxima Nova Semibold"/>
              <a:ea typeface="Proxima Nova Semibold"/>
              <a:cs typeface="Proxima Nova Semibold"/>
              <a:sym typeface="Proxima Nova Semibold"/>
            </a:endParaRPr>
          </a:p>
          <a:p>
            <a:pPr marL="0" lvl="0" indent="0" algn="l" rtl="0">
              <a:spcBef>
                <a:spcPts val="0"/>
              </a:spcBef>
              <a:spcAft>
                <a:spcPts val="0"/>
              </a:spcAft>
              <a:buNone/>
            </a:pPr>
            <a:r>
              <a:rPr lang="en-US" sz="2400">
                <a:latin typeface="Proxima Nova Semibold"/>
                <a:ea typeface="Proxima Nova Semibold"/>
                <a:cs typeface="Proxima Nova Semibold"/>
                <a:sym typeface="Proxima Nova Semibold"/>
              </a:rPr>
              <a:t>Community violence makes it physically and mentally (trauma) unsafe for residents compared to other neighborhoods</a:t>
            </a:r>
            <a:endParaRPr sz="2400">
              <a:highlight>
                <a:srgbClr val="FFFFFF"/>
              </a:highlight>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None/>
            </a:pPr>
            <a:endParaRPr sz="2400">
              <a:highlight>
                <a:srgbClr val="FFFFFF"/>
              </a:highlight>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None/>
            </a:pPr>
            <a:endParaRPr sz="2400">
              <a:highlight>
                <a:srgbClr val="FFFFFF"/>
              </a:highlight>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None/>
            </a:pPr>
            <a:endParaRPr sz="2400">
              <a:highlight>
                <a:srgbClr val="FFFFFF"/>
              </a:highlight>
              <a:latin typeface="Proxima Nova Semibold"/>
              <a:ea typeface="Proxima Nova Semibold"/>
              <a:cs typeface="Proxima Nova Semibold"/>
              <a:sym typeface="Proxima Nova Semibold"/>
            </a:endParaRPr>
          </a:p>
          <a:p>
            <a:pPr marL="0" lvl="0" indent="0" algn="l" rtl="0">
              <a:spcBef>
                <a:spcPts val="0"/>
              </a:spcBef>
              <a:spcAft>
                <a:spcPts val="0"/>
              </a:spcAft>
              <a:buNone/>
            </a:pPr>
            <a:r>
              <a:rPr lang="en-US" sz="2400">
                <a:highlight>
                  <a:schemeClr val="lt1"/>
                </a:highlight>
                <a:latin typeface="Proxima Nova Semibold"/>
                <a:ea typeface="Proxima Nova Semibold"/>
                <a:cs typeface="Proxima Nova Semibold"/>
                <a:sym typeface="Proxima Nova Semibold"/>
              </a:rPr>
              <a:t>People have trauma related issues such as substance use, learning challenges, or anxiety, etc.  that affect their quality of life or life span because of where they live</a:t>
            </a:r>
            <a:endParaRPr sz="2400">
              <a:highlight>
                <a:srgbClr val="FFFFFF"/>
              </a:highlight>
              <a:latin typeface="Proxima Nova Semibold"/>
              <a:ea typeface="Proxima Nova Semibold"/>
              <a:cs typeface="Proxima Nova Semibold"/>
              <a:sym typeface="Proxima Nova Semibold"/>
            </a:endParaRPr>
          </a:p>
          <a:p>
            <a:pPr marL="210312" marR="0" lvl="0" indent="0" algn="l" rtl="0">
              <a:lnSpc>
                <a:spcPct val="90000"/>
              </a:lnSpc>
              <a:spcBef>
                <a:spcPts val="0"/>
              </a:spcBef>
              <a:spcAft>
                <a:spcPts val="0"/>
              </a:spcAft>
              <a:buNone/>
            </a:pPr>
            <a:endParaRPr sz="2400" b="1"/>
          </a:p>
          <a:p>
            <a:pPr marL="0" marR="0" lvl="0" indent="0" algn="l" rtl="0">
              <a:lnSpc>
                <a:spcPct val="90000"/>
              </a:lnSpc>
              <a:spcBef>
                <a:spcPts val="0"/>
              </a:spcBef>
              <a:spcAft>
                <a:spcPts val="0"/>
              </a:spcAft>
              <a:buNone/>
            </a:pPr>
            <a:endParaRPr sz="2400"/>
          </a:p>
        </p:txBody>
      </p:sp>
      <p:sp>
        <p:nvSpPr>
          <p:cNvPr id="260" name="Google Shape;260;p4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22</a:t>
            </a:fld>
            <a:endParaRPr/>
          </a:p>
        </p:txBody>
      </p:sp>
      <p:cxnSp>
        <p:nvCxnSpPr>
          <p:cNvPr id="261" name="Google Shape;261;p41"/>
          <p:cNvCxnSpPr/>
          <p:nvPr/>
        </p:nvCxnSpPr>
        <p:spPr>
          <a:xfrm flipH="1">
            <a:off x="6282750" y="2045525"/>
            <a:ext cx="3300" cy="791700"/>
          </a:xfrm>
          <a:prstGeom prst="straightConnector1">
            <a:avLst/>
          </a:prstGeom>
          <a:noFill/>
          <a:ln w="76200" cap="flat" cmpd="sng">
            <a:solidFill>
              <a:srgbClr val="031B31"/>
            </a:solidFill>
            <a:prstDash val="solid"/>
            <a:round/>
            <a:headEnd type="none" w="med" len="med"/>
            <a:tailEnd type="triangle" w="med" len="med"/>
          </a:ln>
        </p:spPr>
      </p:cxnSp>
      <p:cxnSp>
        <p:nvCxnSpPr>
          <p:cNvPr id="262" name="Google Shape;262;p41"/>
          <p:cNvCxnSpPr/>
          <p:nvPr/>
        </p:nvCxnSpPr>
        <p:spPr>
          <a:xfrm flipH="1">
            <a:off x="6281100" y="3995875"/>
            <a:ext cx="6600" cy="772200"/>
          </a:xfrm>
          <a:prstGeom prst="straightConnector1">
            <a:avLst/>
          </a:prstGeom>
          <a:noFill/>
          <a:ln w="76200" cap="flat" cmpd="sng">
            <a:solidFill>
              <a:srgbClr val="031B31"/>
            </a:solidFill>
            <a:prstDash val="solid"/>
            <a:round/>
            <a:headEnd type="none" w="med" len="med"/>
            <a:tailEnd type="triangle" w="med" len="med"/>
          </a:ln>
        </p:spPr>
      </p:cxnSp>
      <p:sp>
        <p:nvSpPr>
          <p:cNvPr id="263" name="Google Shape;263;p41"/>
          <p:cNvSpPr txBox="1"/>
          <p:nvPr/>
        </p:nvSpPr>
        <p:spPr>
          <a:xfrm>
            <a:off x="559050" y="1459575"/>
            <a:ext cx="2177400" cy="44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Proxima Nova"/>
                <a:ea typeface="Proxima Nova"/>
                <a:cs typeface="Proxima Nova"/>
                <a:sym typeface="Proxima Nova"/>
              </a:rPr>
              <a:t>Social Determinants</a:t>
            </a:r>
            <a:endParaRPr sz="1800" b="1">
              <a:latin typeface="Proxima Nova"/>
              <a:ea typeface="Proxima Nova"/>
              <a:cs typeface="Proxima Nova"/>
              <a:sym typeface="Proxima Nova"/>
            </a:endParaRPr>
          </a:p>
          <a:p>
            <a:pPr marL="0" lvl="0" indent="0" algn="l" rtl="0">
              <a:spcBef>
                <a:spcPts val="0"/>
              </a:spcBef>
              <a:spcAft>
                <a:spcPts val="0"/>
              </a:spcAft>
              <a:buNone/>
            </a:pPr>
            <a:r>
              <a:rPr lang="en-US" sz="1800" b="1">
                <a:latin typeface="Proxima Nova"/>
                <a:ea typeface="Proxima Nova"/>
                <a:cs typeface="Proxima Nova"/>
                <a:sym typeface="Proxima Nova"/>
              </a:rPr>
              <a:t>of Health</a:t>
            </a: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r>
              <a:rPr lang="en-US" sz="1800" b="1">
                <a:latin typeface="Proxima Nova"/>
                <a:ea typeface="Proxima Nova"/>
                <a:cs typeface="Proxima Nova"/>
                <a:sym typeface="Proxima Nova"/>
              </a:rPr>
              <a:t>Health Disparities</a:t>
            </a: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r>
              <a:rPr lang="en-US" sz="1800" b="1">
                <a:latin typeface="Proxima Nova"/>
                <a:ea typeface="Proxima Nova"/>
                <a:cs typeface="Proxima Nova"/>
                <a:sym typeface="Proxima Nova"/>
              </a:rPr>
              <a:t>Health Inequities</a:t>
            </a:r>
            <a:endParaRPr sz="1800" b="1">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541380" y="147779"/>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Let’s look at another example...</a:t>
            </a:r>
            <a:endParaRPr b="1"/>
          </a:p>
        </p:txBody>
      </p:sp>
      <p:sp>
        <p:nvSpPr>
          <p:cNvPr id="269" name="Google Shape;269;p42"/>
          <p:cNvSpPr txBox="1">
            <a:spLocks noGrp="1"/>
          </p:cNvSpPr>
          <p:nvPr>
            <p:ph type="body" idx="1"/>
          </p:nvPr>
        </p:nvSpPr>
        <p:spPr>
          <a:xfrm>
            <a:off x="663000" y="1264497"/>
            <a:ext cx="10866000" cy="160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000" b="1">
                <a:solidFill>
                  <a:srgbClr val="000000"/>
                </a:solidFill>
                <a:highlight>
                  <a:srgbClr val="FFFFFF"/>
                </a:highlight>
              </a:rPr>
              <a:t>Health</a:t>
            </a:r>
            <a:r>
              <a:rPr lang="en-US" sz="3000">
                <a:solidFill>
                  <a:srgbClr val="000000"/>
                </a:solidFill>
                <a:highlight>
                  <a:srgbClr val="FFFFFF"/>
                </a:highlight>
              </a:rPr>
              <a:t> </a:t>
            </a:r>
            <a:r>
              <a:rPr lang="en-US" sz="3000" b="1">
                <a:solidFill>
                  <a:srgbClr val="000000"/>
                </a:solidFill>
                <a:highlight>
                  <a:srgbClr val="FFFFFF"/>
                </a:highlight>
              </a:rPr>
              <a:t>inequalities</a:t>
            </a:r>
            <a:endParaRPr sz="3000">
              <a:solidFill>
                <a:srgbClr val="000000"/>
              </a:solidFill>
              <a:highlight>
                <a:srgbClr val="FFFFFF"/>
              </a:highlight>
            </a:endParaRPr>
          </a:p>
          <a:p>
            <a:pPr marL="0" marR="0" lvl="0" indent="0" algn="l" rtl="0">
              <a:lnSpc>
                <a:spcPct val="90000"/>
              </a:lnSpc>
              <a:spcBef>
                <a:spcPts val="0"/>
              </a:spcBef>
              <a:spcAft>
                <a:spcPts val="0"/>
              </a:spcAft>
              <a:buNone/>
            </a:pPr>
            <a:r>
              <a:rPr lang="en-US" sz="3000">
                <a:solidFill>
                  <a:srgbClr val="000000"/>
                </a:solidFill>
                <a:highlight>
                  <a:srgbClr val="FFFFFF"/>
                </a:highlight>
              </a:rPr>
              <a:t>Sickness and diseases that are not the same from group to group</a:t>
            </a:r>
            <a:endParaRPr sz="3000">
              <a:solidFill>
                <a:srgbClr val="000000"/>
              </a:solidFill>
              <a:highlight>
                <a:srgbClr val="FFFFFF"/>
              </a:highlight>
            </a:endParaRPr>
          </a:p>
          <a:p>
            <a:pPr marL="0" marR="0" lvl="0" indent="0" algn="l" rtl="0">
              <a:lnSpc>
                <a:spcPct val="90000"/>
              </a:lnSpc>
              <a:spcBef>
                <a:spcPts val="0"/>
              </a:spcBef>
              <a:spcAft>
                <a:spcPts val="0"/>
              </a:spcAft>
              <a:buNone/>
            </a:pPr>
            <a:endParaRPr sz="3000">
              <a:solidFill>
                <a:srgbClr val="000000"/>
              </a:solidFill>
              <a:highlight>
                <a:srgbClr val="FFFFFF"/>
              </a:highlight>
            </a:endParaRPr>
          </a:p>
          <a:p>
            <a:pPr marL="0" marR="0" lvl="0" indent="0" algn="l" rtl="0">
              <a:lnSpc>
                <a:spcPct val="90000"/>
              </a:lnSpc>
              <a:spcBef>
                <a:spcPts val="0"/>
              </a:spcBef>
              <a:spcAft>
                <a:spcPts val="0"/>
              </a:spcAft>
              <a:buNone/>
            </a:pPr>
            <a:endParaRPr sz="3000"/>
          </a:p>
        </p:txBody>
      </p:sp>
      <p:sp>
        <p:nvSpPr>
          <p:cNvPr id="270" name="Google Shape;270;p42"/>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23</a:t>
            </a:fld>
            <a:endParaRPr/>
          </a:p>
        </p:txBody>
      </p:sp>
      <p:pic>
        <p:nvPicPr>
          <p:cNvPr id="271" name="Google Shape;271;p42">
            <a:hlinkClick r:id="rId3"/>
          </p:cNvPr>
          <p:cNvPicPr preferRelativeResize="0"/>
          <p:nvPr/>
        </p:nvPicPr>
        <p:blipFill>
          <a:blip r:embed="rId4">
            <a:alphaModFix/>
          </a:blip>
          <a:stretch>
            <a:fillRect/>
          </a:stretch>
        </p:blipFill>
        <p:spPr>
          <a:xfrm>
            <a:off x="410393" y="2874300"/>
            <a:ext cx="1998250" cy="3162100"/>
          </a:xfrm>
          <a:prstGeom prst="rect">
            <a:avLst/>
          </a:prstGeom>
          <a:noFill/>
          <a:ln>
            <a:noFill/>
          </a:ln>
        </p:spPr>
      </p:pic>
      <p:sp>
        <p:nvSpPr>
          <p:cNvPr id="272" name="Google Shape;272;p42"/>
          <p:cNvSpPr txBox="1"/>
          <p:nvPr/>
        </p:nvSpPr>
        <p:spPr>
          <a:xfrm>
            <a:off x="7403350" y="3243450"/>
            <a:ext cx="4552200" cy="267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a:solidFill>
                  <a:schemeClr val="accent4"/>
                </a:solidFill>
                <a:latin typeface="Helvetica Neue"/>
                <a:ea typeface="Helvetica Neue"/>
                <a:cs typeface="Helvetica Neue"/>
                <a:sym typeface="Helvetica Neue"/>
              </a:rPr>
              <a:t>Risk for moms</a:t>
            </a:r>
            <a:r>
              <a:rPr lang="en-US" sz="2600" b="1">
                <a:latin typeface="Helvetica Neue"/>
                <a:ea typeface="Helvetica Neue"/>
                <a:cs typeface="Helvetica Neue"/>
                <a:sym typeface="Helvetica Neue"/>
              </a:rPr>
              <a:t> </a:t>
            </a:r>
            <a:endParaRPr sz="2600" b="1">
              <a:latin typeface="Helvetica Neue"/>
              <a:ea typeface="Helvetica Neue"/>
              <a:cs typeface="Helvetica Neue"/>
              <a:sym typeface="Helvetica Neue"/>
            </a:endParaRPr>
          </a:p>
          <a:p>
            <a:pPr marL="0" lvl="0" indent="0" algn="l" rtl="0">
              <a:spcBef>
                <a:spcPts val="0"/>
              </a:spcBef>
              <a:spcAft>
                <a:spcPts val="0"/>
              </a:spcAft>
              <a:buNone/>
            </a:pPr>
            <a:r>
              <a:rPr lang="en-US" sz="2600">
                <a:latin typeface="Helvetica Neue"/>
                <a:ea typeface="Helvetica Neue"/>
                <a:cs typeface="Helvetica Neue"/>
                <a:sym typeface="Helvetica Neue"/>
              </a:rPr>
              <a:t>dying in childbirth in Sweden</a:t>
            </a:r>
            <a:endParaRPr sz="2600">
              <a:latin typeface="Helvetica Neue"/>
              <a:ea typeface="Helvetica Neue"/>
              <a:cs typeface="Helvetica Neue"/>
              <a:sym typeface="Helvetica Neue"/>
            </a:endParaRPr>
          </a:p>
          <a:p>
            <a:pPr marL="0" lvl="0" indent="0" algn="l" rtl="0">
              <a:spcBef>
                <a:spcPts val="0"/>
              </a:spcBef>
              <a:spcAft>
                <a:spcPts val="0"/>
              </a:spcAft>
              <a:buNone/>
            </a:pPr>
            <a:endParaRPr sz="2600">
              <a:latin typeface="Helvetica Neue"/>
              <a:ea typeface="Helvetica Neue"/>
              <a:cs typeface="Helvetica Neue"/>
              <a:sym typeface="Helvetica Neue"/>
            </a:endParaRPr>
          </a:p>
          <a:p>
            <a:pPr marL="0" lvl="0" indent="0" algn="l" rtl="0">
              <a:spcBef>
                <a:spcPts val="0"/>
              </a:spcBef>
              <a:spcAft>
                <a:spcPts val="0"/>
              </a:spcAft>
              <a:buClr>
                <a:schemeClr val="dk2"/>
              </a:buClr>
              <a:buSzPts val="1100"/>
              <a:buFont typeface="Arial"/>
              <a:buNone/>
            </a:pPr>
            <a:r>
              <a:rPr lang="en-US" sz="2400" b="1">
                <a:solidFill>
                  <a:schemeClr val="dk2"/>
                </a:solidFill>
                <a:latin typeface="Helvetica Neue"/>
                <a:ea typeface="Helvetica Neue"/>
                <a:cs typeface="Helvetica Neue"/>
                <a:sym typeface="Helvetica Neue"/>
              </a:rPr>
              <a:t>Less than 1 in 10,000 women</a:t>
            </a:r>
            <a:endParaRPr sz="2400">
              <a:latin typeface="Helvetica Neue"/>
              <a:ea typeface="Helvetica Neue"/>
              <a:cs typeface="Helvetica Neue"/>
              <a:sym typeface="Helvetica Neue"/>
            </a:endParaRPr>
          </a:p>
        </p:txBody>
      </p:sp>
      <p:pic>
        <p:nvPicPr>
          <p:cNvPr id="273" name="Google Shape;273;p42"/>
          <p:cNvPicPr preferRelativeResize="0"/>
          <p:nvPr/>
        </p:nvPicPr>
        <p:blipFill>
          <a:blip r:embed="rId5">
            <a:alphaModFix/>
          </a:blip>
          <a:stretch>
            <a:fillRect/>
          </a:stretch>
        </p:blipFill>
        <p:spPr>
          <a:xfrm>
            <a:off x="5585150" y="2574263"/>
            <a:ext cx="1818200" cy="3636374"/>
          </a:xfrm>
          <a:prstGeom prst="rect">
            <a:avLst/>
          </a:prstGeom>
          <a:noFill/>
          <a:ln>
            <a:noFill/>
          </a:ln>
        </p:spPr>
      </p:pic>
      <p:sp>
        <p:nvSpPr>
          <p:cNvPr id="274" name="Google Shape;274;p42"/>
          <p:cNvSpPr txBox="1"/>
          <p:nvPr/>
        </p:nvSpPr>
        <p:spPr>
          <a:xfrm>
            <a:off x="2536025" y="3243450"/>
            <a:ext cx="3107400" cy="22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2600" b="1">
                <a:solidFill>
                  <a:schemeClr val="accent4"/>
                </a:solidFill>
                <a:latin typeface="Helvetica Neue"/>
                <a:ea typeface="Helvetica Neue"/>
                <a:cs typeface="Helvetica Neue"/>
                <a:sym typeface="Helvetica Neue"/>
              </a:rPr>
              <a:t>Risk for moms</a:t>
            </a:r>
            <a:r>
              <a:rPr lang="en-US" sz="2600" b="1">
                <a:solidFill>
                  <a:schemeClr val="dk2"/>
                </a:solidFill>
                <a:latin typeface="Helvetica Neue"/>
                <a:ea typeface="Helvetica Neue"/>
                <a:cs typeface="Helvetica Neue"/>
                <a:sym typeface="Helvetica Neue"/>
              </a:rPr>
              <a:t> </a:t>
            </a:r>
            <a:endParaRPr sz="2600">
              <a:solidFill>
                <a:schemeClr val="dk2"/>
              </a:solidFill>
              <a:latin typeface="Helvetica Neue"/>
              <a:ea typeface="Helvetica Neue"/>
              <a:cs typeface="Helvetica Neue"/>
              <a:sym typeface="Helvetica Neue"/>
            </a:endParaRPr>
          </a:p>
          <a:p>
            <a:pPr marL="0" lvl="0" indent="0" algn="l" rtl="0">
              <a:spcBef>
                <a:spcPts val="0"/>
              </a:spcBef>
              <a:spcAft>
                <a:spcPts val="0"/>
              </a:spcAft>
              <a:buClr>
                <a:schemeClr val="dk2"/>
              </a:buClr>
              <a:buSzPts val="1100"/>
              <a:buFont typeface="Arial"/>
              <a:buNone/>
            </a:pPr>
            <a:r>
              <a:rPr lang="en-US" sz="2600">
                <a:solidFill>
                  <a:schemeClr val="dk2"/>
                </a:solidFill>
                <a:latin typeface="Helvetica Neue"/>
                <a:ea typeface="Helvetica Neue"/>
                <a:cs typeface="Helvetica Neue"/>
                <a:sym typeface="Helvetica Neue"/>
              </a:rPr>
              <a:t>dying in childbirth in Chad</a:t>
            </a:r>
            <a:endParaRPr sz="2600">
              <a:solidFill>
                <a:schemeClr val="dk2"/>
              </a:solidFill>
              <a:latin typeface="Helvetica Neue"/>
              <a:ea typeface="Helvetica Neue"/>
              <a:cs typeface="Helvetica Neue"/>
              <a:sym typeface="Helvetica Neue"/>
            </a:endParaRPr>
          </a:p>
          <a:p>
            <a:pPr marL="0" lvl="0" indent="0" algn="l" rtl="0">
              <a:spcBef>
                <a:spcPts val="0"/>
              </a:spcBef>
              <a:spcAft>
                <a:spcPts val="0"/>
              </a:spcAft>
              <a:buClr>
                <a:schemeClr val="dk2"/>
              </a:buClr>
              <a:buSzPts val="1100"/>
              <a:buFont typeface="Arial"/>
              <a:buNone/>
            </a:pPr>
            <a:endParaRPr sz="2600">
              <a:solidFill>
                <a:schemeClr val="dk2"/>
              </a:solidFill>
              <a:latin typeface="Helvetica Neue"/>
              <a:ea typeface="Helvetica Neue"/>
              <a:cs typeface="Helvetica Neue"/>
              <a:sym typeface="Helvetica Neue"/>
            </a:endParaRPr>
          </a:p>
          <a:p>
            <a:pPr marL="0" lvl="0" indent="0" algn="l" rtl="0">
              <a:spcBef>
                <a:spcPts val="0"/>
              </a:spcBef>
              <a:spcAft>
                <a:spcPts val="0"/>
              </a:spcAft>
              <a:buClr>
                <a:schemeClr val="dk2"/>
              </a:buClr>
              <a:buSzPts val="1100"/>
              <a:buFont typeface="Arial"/>
              <a:buNone/>
            </a:pPr>
            <a:r>
              <a:rPr lang="en-US" sz="2400" b="1">
                <a:solidFill>
                  <a:schemeClr val="dk2"/>
                </a:solidFill>
                <a:latin typeface="Helvetica Neue"/>
                <a:ea typeface="Helvetica Neue"/>
                <a:cs typeface="Helvetica Neue"/>
                <a:sym typeface="Helvetica Neue"/>
              </a:rPr>
              <a:t>1 in 16 women</a:t>
            </a:r>
            <a:endParaRPr sz="2400" b="1">
              <a:solidFill>
                <a:schemeClr val="dk2"/>
              </a:solidFill>
              <a:latin typeface="Helvetica Neue"/>
              <a:ea typeface="Helvetica Neue"/>
              <a:cs typeface="Helvetica Neue"/>
              <a:sym typeface="Helvetica Neue"/>
            </a:endParaRPr>
          </a:p>
          <a:p>
            <a:pPr marL="0" lvl="0" indent="0" algn="l" rtl="0">
              <a:lnSpc>
                <a:spcPct val="90000"/>
              </a:lnSpc>
              <a:spcBef>
                <a:spcPts val="0"/>
              </a:spcBef>
              <a:spcAft>
                <a:spcPts val="0"/>
              </a:spcAft>
              <a:buClr>
                <a:schemeClr val="dk2"/>
              </a:buClr>
              <a:buSzPts val="1100"/>
              <a:buFont typeface="Arial"/>
              <a:buNone/>
            </a:pPr>
            <a:endParaRPr sz="3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24</a:t>
            </a:fld>
            <a:endParaRPr/>
          </a:p>
        </p:txBody>
      </p:sp>
      <p:sp>
        <p:nvSpPr>
          <p:cNvPr id="280" name="Google Shape;280;p43"/>
          <p:cNvSpPr txBox="1">
            <a:spLocks noGrp="1"/>
          </p:cNvSpPr>
          <p:nvPr>
            <p:ph type="title"/>
          </p:nvPr>
        </p:nvSpPr>
        <p:spPr>
          <a:xfrm>
            <a:off x="1637729" y="-619800"/>
            <a:ext cx="9438900" cy="20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olidFill>
                  <a:srgbClr val="031B31"/>
                </a:solidFill>
              </a:rPr>
              <a:t>What about </a:t>
            </a:r>
            <a:r>
              <a:rPr lang="en-US" u="sng">
                <a:solidFill>
                  <a:srgbClr val="031B31"/>
                </a:solidFill>
                <a:hlinkClick r:id="rId3"/>
              </a:rPr>
              <a:t>the United States? </a:t>
            </a:r>
            <a:endParaRPr>
              <a:solidFill>
                <a:srgbClr val="031B31"/>
              </a:solidFill>
            </a:endParaRPr>
          </a:p>
        </p:txBody>
      </p:sp>
      <p:sp>
        <p:nvSpPr>
          <p:cNvPr id="281" name="Google Shape;281;p43"/>
          <p:cNvSpPr txBox="1"/>
          <p:nvPr/>
        </p:nvSpPr>
        <p:spPr>
          <a:xfrm>
            <a:off x="3871050" y="1870775"/>
            <a:ext cx="4416900" cy="34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0">
                <a:solidFill>
                  <a:srgbClr val="031B31"/>
                </a:solidFill>
                <a:latin typeface="Proxima Nova"/>
                <a:ea typeface="Proxima Nova"/>
                <a:cs typeface="Proxima Nova"/>
                <a:sym typeface="Proxima Nova"/>
              </a:rPr>
              <a:t>🗺</a:t>
            </a:r>
            <a:endParaRPr sz="26000">
              <a:solidFill>
                <a:srgbClr val="031B31"/>
              </a:solidFill>
              <a:latin typeface="Proxima Nova"/>
              <a:ea typeface="Proxima Nova"/>
              <a:cs typeface="Proxima Nova"/>
              <a:sym typeface="Proxima Nova"/>
            </a:endParaRPr>
          </a:p>
        </p:txBody>
      </p:sp>
      <p:cxnSp>
        <p:nvCxnSpPr>
          <p:cNvPr id="282" name="Google Shape;282;p43"/>
          <p:cNvCxnSpPr/>
          <p:nvPr/>
        </p:nvCxnSpPr>
        <p:spPr>
          <a:xfrm rot="10800000" flipH="1">
            <a:off x="2545950" y="3997950"/>
            <a:ext cx="2010900" cy="546300"/>
          </a:xfrm>
          <a:prstGeom prst="straightConnector1">
            <a:avLst/>
          </a:prstGeom>
          <a:noFill/>
          <a:ln w="114300" cap="flat" cmpd="sng">
            <a:solidFill>
              <a:srgbClr val="031B31"/>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25</a:t>
            </a:fld>
            <a:endParaRPr>
              <a:solidFill>
                <a:schemeClr val="lt1"/>
              </a:solidFill>
            </a:endParaRPr>
          </a:p>
        </p:txBody>
      </p:sp>
      <p:sp>
        <p:nvSpPr>
          <p:cNvPr id="288" name="Google Shape;288;p44"/>
          <p:cNvSpPr txBox="1"/>
          <p:nvPr/>
        </p:nvSpPr>
        <p:spPr>
          <a:xfrm>
            <a:off x="314468"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b="1" i="0" u="none" strike="noStrike" cap="none">
                <a:solidFill>
                  <a:srgbClr val="687F00"/>
                </a:solidFill>
                <a:latin typeface="Arial"/>
                <a:ea typeface="Arial"/>
                <a:cs typeface="Arial"/>
                <a:sym typeface="Arial"/>
              </a:rPr>
              <a:t>March, 2018</a:t>
            </a:r>
            <a:endParaRPr sz="1000" b="1" i="0" u="none" strike="noStrike" cap="none">
              <a:solidFill>
                <a:srgbClr val="687F00"/>
              </a:solidFill>
              <a:latin typeface="Arial"/>
              <a:ea typeface="Arial"/>
              <a:cs typeface="Arial"/>
              <a:sym typeface="Arial"/>
            </a:endParaRPr>
          </a:p>
        </p:txBody>
      </p:sp>
      <p:sp>
        <p:nvSpPr>
          <p:cNvPr id="289" name="Google Shape;289;p44"/>
          <p:cNvSpPr txBox="1">
            <a:spLocks noGrp="1"/>
          </p:cNvSpPr>
          <p:nvPr>
            <p:ph type="title"/>
          </p:nvPr>
        </p:nvSpPr>
        <p:spPr>
          <a:xfrm>
            <a:off x="1853427" y="769925"/>
            <a:ext cx="92001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What are some of the issues here in the United States?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26</a:t>
            </a:fld>
            <a:endParaRPr>
              <a:solidFill>
                <a:schemeClr val="dk2"/>
              </a:solidFill>
            </a:endParaRPr>
          </a:p>
        </p:txBody>
      </p:sp>
      <p:sp>
        <p:nvSpPr>
          <p:cNvPr id="295" name="Google Shape;295;p45"/>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a:t>How can we </a:t>
            </a:r>
            <a:endParaRPr/>
          </a:p>
          <a:p>
            <a:pPr marL="0" lvl="0" indent="0" algn="ctr" rtl="0">
              <a:spcBef>
                <a:spcPts val="0"/>
              </a:spcBef>
              <a:spcAft>
                <a:spcPts val="0"/>
              </a:spcAft>
              <a:buNone/>
            </a:pPr>
            <a:r>
              <a:rPr lang="en-US"/>
              <a:t>decrease these inequalities?</a:t>
            </a:r>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6"/>
          <p:cNvPicPr preferRelativeResize="0"/>
          <p:nvPr/>
        </p:nvPicPr>
        <p:blipFill rotWithShape="1">
          <a:blip r:embed="rId3">
            <a:alphaModFix amt="25000"/>
          </a:blip>
          <a:srcRect t="-7040" b="7040"/>
          <a:stretch/>
        </p:blipFill>
        <p:spPr>
          <a:xfrm>
            <a:off x="-1" y="0"/>
            <a:ext cx="12763224" cy="8588601"/>
          </a:xfrm>
          <a:prstGeom prst="rect">
            <a:avLst/>
          </a:prstGeom>
          <a:noFill/>
          <a:ln>
            <a:noFill/>
          </a:ln>
        </p:spPr>
      </p:pic>
      <p:sp>
        <p:nvSpPr>
          <p:cNvPr id="301" name="Google Shape;301;p46"/>
          <p:cNvSpPr txBox="1">
            <a:spLocks noGrp="1"/>
          </p:cNvSpPr>
          <p:nvPr>
            <p:ph type="title"/>
          </p:nvPr>
        </p:nvSpPr>
        <p:spPr>
          <a:xfrm>
            <a:off x="541450" y="324725"/>
            <a:ext cx="108318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Why study people from more groups and communities?</a:t>
            </a:r>
            <a:endParaRPr/>
          </a:p>
        </p:txBody>
      </p:sp>
      <p:sp>
        <p:nvSpPr>
          <p:cNvPr id="302" name="Google Shape;302;p4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27</a:t>
            </a:fld>
            <a:endParaRPr/>
          </a:p>
        </p:txBody>
      </p:sp>
      <p:sp>
        <p:nvSpPr>
          <p:cNvPr id="303" name="Google Shape;303;p46"/>
          <p:cNvSpPr txBox="1"/>
          <p:nvPr/>
        </p:nvSpPr>
        <p:spPr>
          <a:xfrm>
            <a:off x="9854550" y="82644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rgbClr val="333333"/>
                </a:solidFill>
                <a:latin typeface="Helvetica Neue"/>
                <a:ea typeface="Helvetica Neue"/>
                <a:cs typeface="Helvetica Neue"/>
                <a:sym typeface="Helvetica Neue"/>
              </a:rPr>
              <a:t>Image by </a:t>
            </a:r>
            <a:r>
              <a:rPr lang="en-US" sz="1100" b="1" u="sng">
                <a:solidFill>
                  <a:srgbClr val="333333"/>
                </a:solidFill>
                <a:latin typeface="Helvetica Neue"/>
                <a:ea typeface="Helvetica Neue"/>
                <a:cs typeface="Helvetica Neue"/>
                <a:sym typeface="Helvetica Neue"/>
                <a:hlinkClick r:id="rId4"/>
              </a:rPr>
              <a:t>rawpixel</a:t>
            </a:r>
            <a:r>
              <a:rPr lang="en-US" sz="1100" b="1">
                <a:solidFill>
                  <a:srgbClr val="333333"/>
                </a:solidFill>
                <a:latin typeface="Helvetica Neue"/>
                <a:ea typeface="Helvetica Neue"/>
                <a:cs typeface="Helvetica Neue"/>
                <a:sym typeface="Helvetica Neue"/>
              </a:rPr>
              <a:t> from </a:t>
            </a:r>
            <a:r>
              <a:rPr lang="en-US" sz="1100" b="1" u="sng">
                <a:solidFill>
                  <a:srgbClr val="333333"/>
                </a:solidFill>
                <a:latin typeface="Helvetica Neue"/>
                <a:ea typeface="Helvetica Neue"/>
                <a:cs typeface="Helvetica Neue"/>
                <a:sym typeface="Helvetica Neue"/>
                <a:hlinkClick r:id="rId5"/>
              </a:rPr>
              <a:t>Pixabay</a:t>
            </a:r>
            <a:r>
              <a:rPr lang="en-US" sz="1100" b="1">
                <a:solidFill>
                  <a:srgbClr val="333333"/>
                </a:solidFill>
                <a:highlight>
                  <a:srgbClr val="FFFFFF"/>
                </a:highlight>
                <a:latin typeface="Helvetica Neue"/>
                <a:ea typeface="Helvetica Neue"/>
                <a:cs typeface="Helvetica Neue"/>
                <a:sym typeface="Helvetica Neue"/>
              </a:rPr>
              <a:t> </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415600" y="496667"/>
            <a:ext cx="11360700" cy="978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solidFill>
                  <a:srgbClr val="031B31"/>
                </a:solidFill>
              </a:rPr>
              <a:t>Studying people from more groups and communities...Why?</a:t>
            </a:r>
            <a:endParaRPr b="1">
              <a:solidFill>
                <a:srgbClr val="031B31"/>
              </a:solidFill>
            </a:endParaRPr>
          </a:p>
        </p:txBody>
      </p:sp>
      <p:sp>
        <p:nvSpPr>
          <p:cNvPr id="309" name="Google Shape;309;p47"/>
          <p:cNvSpPr txBox="1">
            <a:spLocks noGrp="1"/>
          </p:cNvSpPr>
          <p:nvPr>
            <p:ph type="body" idx="1"/>
          </p:nvPr>
        </p:nvSpPr>
        <p:spPr>
          <a:xfrm>
            <a:off x="485450" y="1574208"/>
            <a:ext cx="11360700" cy="4133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100"/>
              </a:spcBef>
              <a:spcAft>
                <a:spcPts val="0"/>
              </a:spcAft>
              <a:buNone/>
            </a:pPr>
            <a:endParaRPr>
              <a:solidFill>
                <a:srgbClr val="031B31"/>
              </a:solidFill>
            </a:endParaRPr>
          </a:p>
          <a:p>
            <a:pPr marL="457200" marR="0" lvl="0" indent="-419100" algn="l" rtl="0">
              <a:lnSpc>
                <a:spcPct val="90000"/>
              </a:lnSpc>
              <a:spcBef>
                <a:spcPts val="1100"/>
              </a:spcBef>
              <a:spcAft>
                <a:spcPts val="0"/>
              </a:spcAft>
              <a:buClr>
                <a:srgbClr val="031B31"/>
              </a:buClr>
              <a:buSzPts val="3000"/>
              <a:buChar char="●"/>
            </a:pPr>
            <a:r>
              <a:rPr lang="en-US">
                <a:solidFill>
                  <a:srgbClr val="031B31"/>
                </a:solidFill>
              </a:rPr>
              <a:t>Better understand </a:t>
            </a:r>
            <a:r>
              <a:rPr lang="en-US" b="1">
                <a:solidFill>
                  <a:srgbClr val="031B31"/>
                </a:solidFill>
              </a:rPr>
              <a:t>how health disparities affect people</a:t>
            </a:r>
            <a:endParaRPr b="1">
              <a:solidFill>
                <a:srgbClr val="031B31"/>
              </a:solidFill>
            </a:endParaRPr>
          </a:p>
          <a:p>
            <a:pPr marL="457200" marR="0" lvl="0" indent="-419100" algn="l" rtl="0">
              <a:lnSpc>
                <a:spcPct val="90000"/>
              </a:lnSpc>
              <a:spcBef>
                <a:spcPts val="0"/>
              </a:spcBef>
              <a:spcAft>
                <a:spcPts val="0"/>
              </a:spcAft>
              <a:buClr>
                <a:srgbClr val="031B31"/>
              </a:buClr>
              <a:buSzPts val="3000"/>
              <a:buChar char="●"/>
            </a:pPr>
            <a:r>
              <a:rPr lang="en-US">
                <a:solidFill>
                  <a:srgbClr val="031B31"/>
                </a:solidFill>
              </a:rPr>
              <a:t>Find </a:t>
            </a:r>
            <a:r>
              <a:rPr lang="en-US" b="1">
                <a:solidFill>
                  <a:srgbClr val="031B31"/>
                </a:solidFill>
              </a:rPr>
              <a:t>better</a:t>
            </a:r>
            <a:r>
              <a:rPr lang="en-US">
                <a:solidFill>
                  <a:srgbClr val="031B31"/>
                </a:solidFill>
              </a:rPr>
              <a:t> </a:t>
            </a:r>
            <a:r>
              <a:rPr lang="en-US" b="1">
                <a:solidFill>
                  <a:srgbClr val="031B31"/>
                </a:solidFill>
              </a:rPr>
              <a:t>ways to help people in different groups or communities </a:t>
            </a:r>
            <a:r>
              <a:rPr lang="en-US">
                <a:solidFill>
                  <a:srgbClr val="031B31"/>
                </a:solidFill>
              </a:rPr>
              <a:t>who might need different things</a:t>
            </a:r>
            <a:endParaRPr>
              <a:solidFill>
                <a:srgbClr val="031B31"/>
              </a:solidFill>
            </a:endParaRPr>
          </a:p>
          <a:p>
            <a:pPr marL="457200" marR="0" lvl="0" indent="-419100" algn="l" rtl="0">
              <a:lnSpc>
                <a:spcPct val="90000"/>
              </a:lnSpc>
              <a:spcBef>
                <a:spcPts val="0"/>
              </a:spcBef>
              <a:spcAft>
                <a:spcPts val="0"/>
              </a:spcAft>
              <a:buClr>
                <a:srgbClr val="031B31"/>
              </a:buClr>
              <a:buSzPts val="3000"/>
              <a:buChar char="●"/>
            </a:pPr>
            <a:r>
              <a:rPr lang="en-US" b="1">
                <a:solidFill>
                  <a:srgbClr val="031B31"/>
                </a:solidFill>
              </a:rPr>
              <a:t>Help more people </a:t>
            </a:r>
            <a:r>
              <a:rPr lang="en-US">
                <a:solidFill>
                  <a:srgbClr val="031B31"/>
                </a:solidFill>
              </a:rPr>
              <a:t>altogether</a:t>
            </a:r>
            <a:endParaRPr sz="3600">
              <a:solidFill>
                <a:srgbClr val="031B31"/>
              </a:solidFill>
            </a:endParaRPr>
          </a:p>
          <a:p>
            <a:pPr marL="0" marR="0" lvl="0" indent="0" algn="l" rtl="0">
              <a:lnSpc>
                <a:spcPct val="90000"/>
              </a:lnSpc>
              <a:spcBef>
                <a:spcPts val="1100"/>
              </a:spcBef>
              <a:spcAft>
                <a:spcPts val="0"/>
              </a:spcAft>
              <a:buNone/>
            </a:pPr>
            <a:endParaRPr/>
          </a:p>
          <a:p>
            <a:pPr marL="0" marR="0" lvl="0" indent="0" algn="l" rtl="0">
              <a:lnSpc>
                <a:spcPct val="90000"/>
              </a:lnSpc>
              <a:spcBef>
                <a:spcPts val="1100"/>
              </a:spcBef>
              <a:spcAft>
                <a:spcPts val="0"/>
              </a:spcAft>
              <a:buNone/>
            </a:pPr>
            <a:endParaRPr sz="2400"/>
          </a:p>
        </p:txBody>
      </p:sp>
      <p:sp>
        <p:nvSpPr>
          <p:cNvPr id="310" name="Google Shape;310;p47"/>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29</a:t>
            </a:fld>
            <a:endParaRPr/>
          </a:p>
        </p:txBody>
      </p:sp>
      <p:sp>
        <p:nvSpPr>
          <p:cNvPr id="316" name="Google Shape;316;p48"/>
          <p:cNvSpPr txBox="1">
            <a:spLocks noGrp="1"/>
          </p:cNvSpPr>
          <p:nvPr>
            <p:ph type="title" idx="4294967295"/>
          </p:nvPr>
        </p:nvSpPr>
        <p:spPr>
          <a:xfrm>
            <a:off x="431107" y="-54922"/>
            <a:ext cx="9372000" cy="994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latin typeface="Helvetica Neue"/>
                <a:ea typeface="Helvetica Neue"/>
                <a:cs typeface="Helvetica Neue"/>
                <a:sym typeface="Helvetica Neue"/>
              </a:rPr>
              <a:t>Who do researchers study?</a:t>
            </a:r>
            <a:endParaRPr>
              <a:latin typeface="Helvetica Neue"/>
              <a:ea typeface="Helvetica Neue"/>
              <a:cs typeface="Helvetica Neue"/>
              <a:sym typeface="Helvetica Neue"/>
            </a:endParaRPr>
          </a:p>
        </p:txBody>
      </p:sp>
      <p:sp>
        <p:nvSpPr>
          <p:cNvPr id="317" name="Google Shape;317;p48"/>
          <p:cNvSpPr txBox="1"/>
          <p:nvPr/>
        </p:nvSpPr>
        <p:spPr>
          <a:xfrm>
            <a:off x="576300" y="1133250"/>
            <a:ext cx="10800000" cy="45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Helvetica Neue"/>
                <a:ea typeface="Helvetica Neue"/>
                <a:cs typeface="Helvetica Neue"/>
                <a:sym typeface="Helvetica Neue"/>
              </a:rPr>
              <a:t>People who:</a:t>
            </a:r>
            <a:endParaRPr sz="3000" b="1">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Live in different places </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Have different races/ethnicities/genders</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Are different ages</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Have different diseases</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Speak different languages</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Went to different schools or different kinds of schools</a:t>
            </a:r>
            <a:endParaRPr sz="3000">
              <a:latin typeface="Helvetica Neue"/>
              <a:ea typeface="Helvetica Neue"/>
              <a:cs typeface="Helvetica Neue"/>
              <a:sym typeface="Helvetica Neue"/>
            </a:endParaRPr>
          </a:p>
        </p:txBody>
      </p:sp>
      <p:pic>
        <p:nvPicPr>
          <p:cNvPr id="318" name="Google Shape;318;p48"/>
          <p:cNvPicPr preferRelativeResize="0"/>
          <p:nvPr/>
        </p:nvPicPr>
        <p:blipFill rotWithShape="1">
          <a:blip r:embed="rId3">
            <a:alphaModFix amt="8000"/>
          </a:blip>
          <a:srcRect t="-7040" b="7040"/>
          <a:stretch/>
        </p:blipFill>
        <p:spPr>
          <a:xfrm>
            <a:off x="12" y="-674200"/>
            <a:ext cx="12763224" cy="8588601"/>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a:t>
            </a:fld>
            <a:endParaRPr/>
          </a:p>
        </p:txBody>
      </p:sp>
      <p:sp>
        <p:nvSpPr>
          <p:cNvPr id="105" name="Google Shape;105;p22"/>
          <p:cNvSpPr txBox="1"/>
          <p:nvPr/>
        </p:nvSpPr>
        <p:spPr>
          <a:xfrm>
            <a:off x="527300" y="1735588"/>
            <a:ext cx="11524800" cy="11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b="1">
              <a:solidFill>
                <a:schemeClr val="accent1"/>
              </a:solidFill>
              <a:latin typeface="Corbel"/>
              <a:ea typeface="Corbel"/>
              <a:cs typeface="Corbel"/>
              <a:sym typeface="Corbel"/>
            </a:endParaRPr>
          </a:p>
        </p:txBody>
      </p:sp>
      <p:sp>
        <p:nvSpPr>
          <p:cNvPr id="106" name="Google Shape;106;p22"/>
          <p:cNvSpPr txBox="1">
            <a:spLocks noGrp="1"/>
          </p:cNvSpPr>
          <p:nvPr>
            <p:ph type="body" idx="1"/>
          </p:nvPr>
        </p:nvSpPr>
        <p:spPr>
          <a:xfrm>
            <a:off x="2736921" y="1759175"/>
            <a:ext cx="6442800" cy="93720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Clr>
                <a:schemeClr val="dk2"/>
              </a:buClr>
              <a:buSzPts val="1100"/>
              <a:buFont typeface="Arial"/>
              <a:buNone/>
            </a:pPr>
            <a:r>
              <a:rPr lang="en-US" sz="3600"/>
              <a:t>Meet your neighbor. Talk about:</a:t>
            </a:r>
            <a:endParaRPr sz="3600"/>
          </a:p>
          <a:p>
            <a:pPr marL="457200" lvl="0" indent="-457200" algn="l" rtl="0">
              <a:spcBef>
                <a:spcPts val="1100"/>
              </a:spcBef>
              <a:spcAft>
                <a:spcPts val="0"/>
              </a:spcAft>
              <a:buSzPts val="3600"/>
              <a:buFont typeface="Helvetica Neue"/>
              <a:buChar char="•"/>
            </a:pPr>
            <a:r>
              <a:rPr lang="en-US" sz="3600"/>
              <a:t>Where you work</a:t>
            </a:r>
            <a:endParaRPr sz="3600"/>
          </a:p>
          <a:p>
            <a:pPr marL="457200" lvl="0" indent="-457200" algn="l" rtl="0">
              <a:spcBef>
                <a:spcPts val="0"/>
              </a:spcBef>
              <a:spcAft>
                <a:spcPts val="0"/>
              </a:spcAft>
              <a:buSzPts val="3600"/>
              <a:buFont typeface="Helvetica Neue"/>
              <a:buChar char="•"/>
            </a:pPr>
            <a:r>
              <a:rPr lang="en-US" sz="3600"/>
              <a:t>What kind of work you do </a:t>
            </a:r>
            <a:endParaRPr sz="3600"/>
          </a:p>
          <a:p>
            <a:pPr marL="457200" lvl="0" indent="-457200" algn="l" rtl="0">
              <a:spcBef>
                <a:spcPts val="0"/>
              </a:spcBef>
              <a:spcAft>
                <a:spcPts val="0"/>
              </a:spcAft>
              <a:buSzPts val="3600"/>
              <a:buFont typeface="Helvetica Neue"/>
              <a:buChar char="•"/>
            </a:pPr>
            <a:r>
              <a:rPr lang="en-US" sz="3600"/>
              <a:t>What you like about your job</a:t>
            </a:r>
            <a:endParaRPr sz="3600"/>
          </a:p>
          <a:p>
            <a:pPr marL="0" lvl="0" indent="0" algn="l" rtl="0">
              <a:spcBef>
                <a:spcPts val="1100"/>
              </a:spcBef>
              <a:spcAft>
                <a:spcPts val="0"/>
              </a:spcAft>
              <a:buNone/>
            </a:pPr>
            <a:endParaRPr/>
          </a:p>
        </p:txBody>
      </p:sp>
      <p:sp>
        <p:nvSpPr>
          <p:cNvPr id="107" name="Google Shape;107;p22"/>
          <p:cNvSpPr txBox="1">
            <a:spLocks noGrp="1"/>
          </p:cNvSpPr>
          <p:nvPr>
            <p:ph type="title"/>
          </p:nvPr>
        </p:nvSpPr>
        <p:spPr>
          <a:xfrm>
            <a:off x="2820000" y="552112"/>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Talk about 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30</a:t>
            </a:fld>
            <a:endParaRPr/>
          </a:p>
        </p:txBody>
      </p:sp>
      <p:sp>
        <p:nvSpPr>
          <p:cNvPr id="324" name="Google Shape;324;p49"/>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latin typeface="Helvetica Neue"/>
                <a:ea typeface="Helvetica Neue"/>
                <a:cs typeface="Helvetica Neue"/>
                <a:sym typeface="Helvetica Neue"/>
              </a:rPr>
              <a:t>Studying different groups </a:t>
            </a:r>
            <a:endParaRPr>
              <a:latin typeface="Helvetica Neue"/>
              <a:ea typeface="Helvetica Neue"/>
              <a:cs typeface="Helvetica Neue"/>
              <a:sym typeface="Helvetica Neue"/>
            </a:endParaRPr>
          </a:p>
        </p:txBody>
      </p:sp>
      <p:sp>
        <p:nvSpPr>
          <p:cNvPr id="325" name="Google Shape;325;p49"/>
          <p:cNvSpPr txBox="1">
            <a:spLocks noGrp="1"/>
          </p:cNvSpPr>
          <p:nvPr>
            <p:ph type="body" idx="1"/>
          </p:nvPr>
        </p:nvSpPr>
        <p:spPr>
          <a:xfrm>
            <a:off x="1410026" y="1536613"/>
            <a:ext cx="9372000" cy="46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rgbClr val="031B31"/>
                </a:solidFill>
                <a:latin typeface="Proxima Nova"/>
                <a:ea typeface="Proxima Nova"/>
                <a:cs typeface="Proxima Nova"/>
                <a:sym typeface="Proxima Nova"/>
              </a:rPr>
              <a:t>✎ The average lifespan in 2016 was about </a:t>
            </a:r>
            <a:r>
              <a:rPr lang="en-US" sz="4000" b="1">
                <a:solidFill>
                  <a:srgbClr val="031B31"/>
                </a:solidFill>
              </a:rPr>
              <a:t>78 years old</a:t>
            </a:r>
            <a:r>
              <a:rPr lang="en-US" sz="4000">
                <a:solidFill>
                  <a:srgbClr val="031B31"/>
                </a:solidFill>
                <a:latin typeface="Proxima Nova"/>
                <a:ea typeface="Proxima Nova"/>
                <a:cs typeface="Proxima Nova"/>
                <a:sym typeface="Proxima Nova"/>
              </a:rPr>
              <a:t> in the United States...</a:t>
            </a:r>
            <a:endParaRPr sz="4000">
              <a:solidFill>
                <a:srgbClr val="031B31"/>
              </a:solidFill>
              <a:latin typeface="Proxima Nova"/>
              <a:ea typeface="Proxima Nova"/>
              <a:cs typeface="Proxima Nova"/>
              <a:sym typeface="Proxima Nova"/>
            </a:endParaRPr>
          </a:p>
          <a:p>
            <a:pPr marL="0" lvl="0" indent="0" algn="l" rtl="0">
              <a:spcBef>
                <a:spcPts val="0"/>
              </a:spcBef>
              <a:spcAft>
                <a:spcPts val="0"/>
              </a:spcAft>
              <a:buNone/>
            </a:pPr>
            <a:endParaRPr sz="4000">
              <a:solidFill>
                <a:srgbClr val="031B31"/>
              </a:solidFill>
              <a:latin typeface="Proxima Nova"/>
              <a:ea typeface="Proxima Nova"/>
              <a:cs typeface="Proxima Nova"/>
              <a:sym typeface="Proxima Nova"/>
            </a:endParaRPr>
          </a:p>
          <a:p>
            <a:pPr marL="0" lvl="0" indent="0" algn="l" rtl="0">
              <a:spcBef>
                <a:spcPts val="0"/>
              </a:spcBef>
              <a:spcAft>
                <a:spcPts val="0"/>
              </a:spcAft>
              <a:buNone/>
            </a:pPr>
            <a:r>
              <a:rPr lang="en-US" sz="4000">
                <a:solidFill>
                  <a:srgbClr val="031B31"/>
                </a:solidFill>
                <a:latin typeface="Proxima Nova"/>
                <a:ea typeface="Proxima Nova"/>
                <a:cs typeface="Proxima Nova"/>
                <a:sym typeface="Proxima Nova"/>
              </a:rPr>
              <a:t>What do you think the lifespan is in a big city like Chicago? </a:t>
            </a:r>
            <a:endParaRPr sz="4000">
              <a:solidFill>
                <a:srgbClr val="031B31"/>
              </a:solidFill>
            </a:endParaRPr>
          </a:p>
          <a:p>
            <a:pPr marL="0" lvl="0" indent="0" algn="l" rtl="0">
              <a:spcBef>
                <a:spcPts val="0"/>
              </a:spcBef>
              <a:spcAft>
                <a:spcPts val="0"/>
              </a:spcAft>
              <a:buNone/>
            </a:pPr>
            <a:endParaRPr sz="4000">
              <a:solidFill>
                <a:srgbClr val="031B31"/>
              </a:solidFill>
            </a:endParaRPr>
          </a:p>
          <a:p>
            <a:pPr marL="0" lvl="0" indent="0" algn="l" rtl="0">
              <a:spcBef>
                <a:spcPts val="0"/>
              </a:spcBef>
              <a:spcAft>
                <a:spcPts val="0"/>
              </a:spcAft>
              <a:buNone/>
            </a:pPr>
            <a:r>
              <a:rPr lang="en-US" sz="4000">
                <a:solidFill>
                  <a:srgbClr val="031B31"/>
                </a:solidFill>
                <a:latin typeface="Proxima Nova"/>
                <a:ea typeface="Proxima Nova"/>
                <a:cs typeface="Proxima Nova"/>
                <a:sym typeface="Proxima Nova"/>
              </a:rPr>
              <a:t>It depends...</a:t>
            </a:r>
            <a:endParaRPr sz="4000">
              <a:solidFill>
                <a:srgbClr val="031B31"/>
              </a:solidFill>
              <a:latin typeface="Proxima Nova"/>
              <a:ea typeface="Proxima Nova"/>
              <a:cs typeface="Proxima Nova"/>
              <a:sym typeface="Proxima Nova"/>
            </a:endParaRPr>
          </a:p>
          <a:p>
            <a:pPr marL="0" lvl="0" indent="457200" algn="l" rtl="0">
              <a:spcBef>
                <a:spcPts val="0"/>
              </a:spcBef>
              <a:spcAft>
                <a:spcPts val="0"/>
              </a:spcAft>
              <a:buClr>
                <a:schemeClr val="dk2"/>
              </a:buClr>
              <a:buSzPts val="1100"/>
              <a:buFont typeface="Arial"/>
              <a:buNone/>
            </a:pPr>
            <a:endParaRPr sz="4000">
              <a:solidFill>
                <a:schemeClr val="dk2"/>
              </a:solidFill>
              <a:latin typeface="Proxima Nova"/>
              <a:ea typeface="Proxima Nova"/>
              <a:cs typeface="Proxima Nova"/>
              <a:sym typeface="Proxima Nova"/>
            </a:endParaRPr>
          </a:p>
          <a:p>
            <a:pPr marL="457200" lvl="0" indent="0" algn="l" rtl="0">
              <a:spcBef>
                <a:spcPts val="0"/>
              </a:spcBef>
              <a:spcAft>
                <a:spcPts val="0"/>
              </a:spcAft>
              <a:buClr>
                <a:schemeClr val="dk2"/>
              </a:buClr>
              <a:buSzPts val="1100"/>
              <a:buFont typeface="Arial"/>
              <a:buNone/>
            </a:pPr>
            <a:endParaRPr sz="1400">
              <a:solidFill>
                <a:schemeClr val="dk2"/>
              </a:solidFill>
              <a:latin typeface="Corbel"/>
              <a:ea typeface="Corbel"/>
              <a:cs typeface="Corbel"/>
              <a:sym typeface="Corbel"/>
            </a:endParaRPr>
          </a:p>
          <a:p>
            <a:pPr marL="0" lvl="0" indent="0" algn="l" rtl="0">
              <a:spcBef>
                <a:spcPts val="1100"/>
              </a:spcBef>
              <a:spcAft>
                <a:spcPts val="0"/>
              </a:spcAft>
              <a:buNone/>
            </a:pPr>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31</a:t>
            </a:fld>
            <a:endParaRPr/>
          </a:p>
        </p:txBody>
      </p:sp>
      <p:sp>
        <p:nvSpPr>
          <p:cNvPr id="331" name="Google Shape;331;p50"/>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latin typeface="Helvetica Neue"/>
                <a:ea typeface="Helvetica Neue"/>
                <a:cs typeface="Helvetica Neue"/>
                <a:sym typeface="Helvetica Neue"/>
              </a:rPr>
              <a:t>Two areas </a:t>
            </a:r>
            <a:endParaRPr>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accent1"/>
              </a:buClr>
              <a:buSzPts val="850"/>
              <a:buFont typeface="Corbel"/>
              <a:buNone/>
            </a:pPr>
            <a:r>
              <a:rPr lang="en-US">
                <a:latin typeface="Helvetica Neue"/>
                <a:ea typeface="Helvetica Neue"/>
                <a:cs typeface="Helvetica Neue"/>
                <a:sym typeface="Helvetica Neue"/>
              </a:rPr>
              <a:t>in </a:t>
            </a:r>
            <a:r>
              <a:rPr lang="en-US" sz="4000" b="1">
                <a:latin typeface="Helvetica Neue"/>
                <a:ea typeface="Helvetica Neue"/>
                <a:cs typeface="Helvetica Neue"/>
                <a:sym typeface="Helvetica Neue"/>
              </a:rPr>
              <a:t>Chicago</a:t>
            </a:r>
            <a:endParaRPr sz="4000">
              <a:latin typeface="Helvetica Neue"/>
              <a:ea typeface="Helvetica Neue"/>
              <a:cs typeface="Helvetica Neue"/>
              <a:sym typeface="Helvetica Neue"/>
            </a:endParaRPr>
          </a:p>
        </p:txBody>
      </p:sp>
      <p:pic>
        <p:nvPicPr>
          <p:cNvPr id="332" name="Google Shape;332;p50"/>
          <p:cNvPicPr preferRelativeResize="0"/>
          <p:nvPr/>
        </p:nvPicPr>
        <p:blipFill>
          <a:blip r:embed="rId3">
            <a:alphaModFix/>
          </a:blip>
          <a:stretch>
            <a:fillRect/>
          </a:stretch>
        </p:blipFill>
        <p:spPr>
          <a:xfrm>
            <a:off x="6433850" y="1084499"/>
            <a:ext cx="4350800" cy="5544900"/>
          </a:xfrm>
          <a:prstGeom prst="rect">
            <a:avLst/>
          </a:prstGeom>
          <a:noFill/>
          <a:ln>
            <a:noFill/>
          </a:ln>
        </p:spPr>
      </p:pic>
      <p:sp>
        <p:nvSpPr>
          <p:cNvPr id="333" name="Google Shape;333;p50"/>
          <p:cNvSpPr txBox="1"/>
          <p:nvPr/>
        </p:nvSpPr>
        <p:spPr>
          <a:xfrm>
            <a:off x="829575" y="6021000"/>
            <a:ext cx="49776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4"/>
              </a:rPr>
              <a:t>https://en.wikipedia.org/wiki/Community_areas_in_Chicago</a:t>
            </a:r>
            <a:endParaRPr>
              <a:latin typeface="Helvetica Neue"/>
              <a:ea typeface="Helvetica Neue"/>
              <a:cs typeface="Helvetica Neue"/>
              <a:sym typeface="Helvetica Neue"/>
            </a:endParaRPr>
          </a:p>
        </p:txBody>
      </p:sp>
      <p:cxnSp>
        <p:nvCxnSpPr>
          <p:cNvPr id="334" name="Google Shape;334;p50"/>
          <p:cNvCxnSpPr/>
          <p:nvPr/>
        </p:nvCxnSpPr>
        <p:spPr>
          <a:xfrm>
            <a:off x="5493775" y="3419850"/>
            <a:ext cx="1732800" cy="18300"/>
          </a:xfrm>
          <a:prstGeom prst="straightConnector1">
            <a:avLst/>
          </a:prstGeom>
          <a:noFill/>
          <a:ln w="76200" cap="flat" cmpd="sng">
            <a:solidFill>
              <a:srgbClr val="000000"/>
            </a:solidFill>
            <a:prstDash val="solid"/>
            <a:round/>
            <a:headEnd type="none" w="med" len="med"/>
            <a:tailEnd type="triangle" w="med" len="med"/>
          </a:ln>
        </p:spPr>
      </p:cxnSp>
      <p:cxnSp>
        <p:nvCxnSpPr>
          <p:cNvPr id="335" name="Google Shape;335;p50"/>
          <p:cNvCxnSpPr/>
          <p:nvPr/>
        </p:nvCxnSpPr>
        <p:spPr>
          <a:xfrm flipH="1">
            <a:off x="9849400" y="2991525"/>
            <a:ext cx="1622400" cy="608400"/>
          </a:xfrm>
          <a:prstGeom prst="straightConnector1">
            <a:avLst/>
          </a:prstGeom>
          <a:noFill/>
          <a:ln w="76200" cap="flat" cmpd="sng">
            <a:solidFill>
              <a:srgbClr val="000000"/>
            </a:solidFill>
            <a:prstDash val="solid"/>
            <a:round/>
            <a:headEnd type="none" w="med" len="med"/>
            <a:tailEnd type="triangle" w="med" len="med"/>
          </a:ln>
        </p:spPr>
      </p:cxnSp>
      <p:sp>
        <p:nvSpPr>
          <p:cNvPr id="336" name="Google Shape;336;p50"/>
          <p:cNvSpPr txBox="1"/>
          <p:nvPr/>
        </p:nvSpPr>
        <p:spPr>
          <a:xfrm>
            <a:off x="4240150" y="2829750"/>
            <a:ext cx="17328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Helvetica Neue"/>
                <a:ea typeface="Helvetica Neue"/>
                <a:cs typeface="Helvetica Neue"/>
                <a:sym typeface="Helvetica Neue"/>
              </a:rPr>
              <a:t>West Side</a:t>
            </a:r>
            <a:endParaRPr sz="2400" b="1">
              <a:latin typeface="Helvetica Neue"/>
              <a:ea typeface="Helvetica Neue"/>
              <a:cs typeface="Helvetica Neue"/>
              <a:sym typeface="Helvetica Neue"/>
            </a:endParaRPr>
          </a:p>
        </p:txBody>
      </p:sp>
      <p:sp>
        <p:nvSpPr>
          <p:cNvPr id="337" name="Google Shape;337;p50"/>
          <p:cNvSpPr txBox="1"/>
          <p:nvPr/>
        </p:nvSpPr>
        <p:spPr>
          <a:xfrm>
            <a:off x="10529175" y="2530550"/>
            <a:ext cx="22170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Helvetica Neue"/>
                <a:ea typeface="Helvetica Neue"/>
                <a:cs typeface="Helvetica Neue"/>
                <a:sym typeface="Helvetica Neue"/>
              </a:rPr>
              <a:t>Downtown</a:t>
            </a:r>
            <a:endParaRPr sz="2400" b="1">
              <a:latin typeface="Helvetica Neue"/>
              <a:ea typeface="Helvetica Neue"/>
              <a:cs typeface="Helvetica Neue"/>
              <a:sym typeface="Helvetica Neue"/>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32</a:t>
            </a:fld>
            <a:endParaRPr/>
          </a:p>
        </p:txBody>
      </p:sp>
      <p:sp>
        <p:nvSpPr>
          <p:cNvPr id="343" name="Google Shape;343;p51"/>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latin typeface="Helvetica Neue"/>
                <a:ea typeface="Helvetica Neue"/>
                <a:cs typeface="Helvetica Neue"/>
                <a:sym typeface="Helvetica Neue"/>
              </a:rPr>
              <a:t>Two areas in</a:t>
            </a:r>
            <a:r>
              <a:rPr lang="en-US" sz="4000" b="1">
                <a:latin typeface="Helvetica Neue"/>
                <a:ea typeface="Helvetica Neue"/>
                <a:cs typeface="Helvetica Neue"/>
                <a:sym typeface="Helvetica Neue"/>
              </a:rPr>
              <a:t> Chicago </a:t>
            </a:r>
            <a:endParaRPr sz="4000">
              <a:latin typeface="Helvetica Neue"/>
              <a:ea typeface="Helvetica Neue"/>
              <a:cs typeface="Helvetica Neue"/>
              <a:sym typeface="Helvetica Neue"/>
            </a:endParaRPr>
          </a:p>
        </p:txBody>
      </p:sp>
      <p:pic>
        <p:nvPicPr>
          <p:cNvPr id="344" name="Google Shape;344;p51"/>
          <p:cNvPicPr preferRelativeResize="0"/>
          <p:nvPr/>
        </p:nvPicPr>
        <p:blipFill>
          <a:blip r:embed="rId3">
            <a:alphaModFix/>
          </a:blip>
          <a:stretch>
            <a:fillRect/>
          </a:stretch>
        </p:blipFill>
        <p:spPr>
          <a:xfrm>
            <a:off x="3394750" y="1459574"/>
            <a:ext cx="4350800" cy="5544900"/>
          </a:xfrm>
          <a:prstGeom prst="rect">
            <a:avLst/>
          </a:prstGeom>
          <a:noFill/>
          <a:ln>
            <a:noFill/>
          </a:ln>
        </p:spPr>
      </p:pic>
      <p:sp>
        <p:nvSpPr>
          <p:cNvPr id="345" name="Google Shape;345;p51"/>
          <p:cNvSpPr txBox="1"/>
          <p:nvPr/>
        </p:nvSpPr>
        <p:spPr>
          <a:xfrm>
            <a:off x="7809875" y="6249600"/>
            <a:ext cx="49776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4"/>
              </a:rPr>
              <a:t>https://en.wikipedia.org/wiki/Community_areas_in_Chicago</a:t>
            </a:r>
            <a:endParaRPr>
              <a:latin typeface="Helvetica Neue"/>
              <a:ea typeface="Helvetica Neue"/>
              <a:cs typeface="Helvetica Neue"/>
              <a:sym typeface="Helvetica Neue"/>
            </a:endParaRPr>
          </a:p>
        </p:txBody>
      </p:sp>
      <p:cxnSp>
        <p:nvCxnSpPr>
          <p:cNvPr id="346" name="Google Shape;346;p51"/>
          <p:cNvCxnSpPr/>
          <p:nvPr/>
        </p:nvCxnSpPr>
        <p:spPr>
          <a:xfrm>
            <a:off x="2451975" y="3338350"/>
            <a:ext cx="1732800" cy="18300"/>
          </a:xfrm>
          <a:prstGeom prst="straightConnector1">
            <a:avLst/>
          </a:prstGeom>
          <a:noFill/>
          <a:ln w="76200" cap="flat" cmpd="sng">
            <a:solidFill>
              <a:srgbClr val="000000"/>
            </a:solidFill>
            <a:prstDash val="solid"/>
            <a:round/>
            <a:headEnd type="none" w="med" len="med"/>
            <a:tailEnd type="triangle" w="med" len="med"/>
          </a:ln>
        </p:spPr>
      </p:cxnSp>
      <p:cxnSp>
        <p:nvCxnSpPr>
          <p:cNvPr id="347" name="Google Shape;347;p51"/>
          <p:cNvCxnSpPr/>
          <p:nvPr/>
        </p:nvCxnSpPr>
        <p:spPr>
          <a:xfrm flipH="1">
            <a:off x="7004400" y="2805250"/>
            <a:ext cx="1622400" cy="608400"/>
          </a:xfrm>
          <a:prstGeom prst="straightConnector1">
            <a:avLst/>
          </a:prstGeom>
          <a:noFill/>
          <a:ln w="76200" cap="flat" cmpd="sng">
            <a:solidFill>
              <a:srgbClr val="000000"/>
            </a:solidFill>
            <a:prstDash val="solid"/>
            <a:round/>
            <a:headEnd type="none" w="med" len="med"/>
            <a:tailEnd type="triangle" w="med" len="med"/>
          </a:ln>
        </p:spPr>
      </p:cxnSp>
      <p:sp>
        <p:nvSpPr>
          <p:cNvPr id="348" name="Google Shape;348;p51"/>
          <p:cNvSpPr txBox="1"/>
          <p:nvPr/>
        </p:nvSpPr>
        <p:spPr>
          <a:xfrm>
            <a:off x="1410025" y="2577125"/>
            <a:ext cx="17328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Helvetica Neue"/>
                <a:ea typeface="Helvetica Neue"/>
                <a:cs typeface="Helvetica Neue"/>
                <a:sym typeface="Helvetica Neue"/>
              </a:rPr>
              <a:t>West Side</a:t>
            </a:r>
            <a:endParaRPr sz="2400" b="1">
              <a:latin typeface="Helvetica Neue"/>
              <a:ea typeface="Helvetica Neue"/>
              <a:cs typeface="Helvetica Neue"/>
              <a:sym typeface="Helvetica Neue"/>
            </a:endParaRPr>
          </a:p>
        </p:txBody>
      </p:sp>
      <p:sp>
        <p:nvSpPr>
          <p:cNvPr id="349" name="Google Shape;349;p51"/>
          <p:cNvSpPr txBox="1"/>
          <p:nvPr/>
        </p:nvSpPr>
        <p:spPr>
          <a:xfrm>
            <a:off x="8712800" y="2495625"/>
            <a:ext cx="22170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Helvetica Neue"/>
                <a:ea typeface="Helvetica Neue"/>
                <a:cs typeface="Helvetica Neue"/>
                <a:sym typeface="Helvetica Neue"/>
              </a:rPr>
              <a:t>Downtown</a:t>
            </a:r>
            <a:endParaRPr sz="2400" b="1">
              <a:latin typeface="Helvetica Neue"/>
              <a:ea typeface="Helvetica Neue"/>
              <a:cs typeface="Helvetica Neue"/>
              <a:sym typeface="Helvetica Neue"/>
            </a:endParaRPr>
          </a:p>
        </p:txBody>
      </p:sp>
      <p:sp>
        <p:nvSpPr>
          <p:cNvPr id="350" name="Google Shape;350;p51"/>
          <p:cNvSpPr txBox="1"/>
          <p:nvPr/>
        </p:nvSpPr>
        <p:spPr>
          <a:xfrm>
            <a:off x="307950" y="3729025"/>
            <a:ext cx="4512300" cy="13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031B31"/>
                </a:solidFill>
                <a:latin typeface="Proxima Nova"/>
                <a:ea typeface="Proxima Nova"/>
                <a:cs typeface="Proxima Nova"/>
                <a:sym typeface="Proxima Nova"/>
              </a:rPr>
              <a:t>69 years old</a:t>
            </a:r>
            <a:endParaRPr sz="4800" b="1">
              <a:solidFill>
                <a:srgbClr val="031B31"/>
              </a:solidFill>
              <a:latin typeface="Proxima Nova"/>
              <a:ea typeface="Proxima Nova"/>
              <a:cs typeface="Proxima Nova"/>
              <a:sym typeface="Proxima Nova"/>
            </a:endParaRPr>
          </a:p>
        </p:txBody>
      </p:sp>
      <p:sp>
        <p:nvSpPr>
          <p:cNvPr id="351" name="Google Shape;351;p51"/>
          <p:cNvSpPr txBox="1"/>
          <p:nvPr/>
        </p:nvSpPr>
        <p:spPr>
          <a:xfrm>
            <a:off x="7458500" y="3338350"/>
            <a:ext cx="4512300" cy="13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031B31"/>
                </a:solidFill>
                <a:latin typeface="Proxima Nova"/>
                <a:ea typeface="Proxima Nova"/>
                <a:cs typeface="Proxima Nova"/>
                <a:sym typeface="Proxima Nova"/>
              </a:rPr>
              <a:t>85 years old</a:t>
            </a:r>
            <a:endParaRPr sz="4800" b="1">
              <a:solidFill>
                <a:srgbClr val="031B31"/>
              </a:solidFill>
              <a:latin typeface="Proxima Nova"/>
              <a:ea typeface="Proxima Nova"/>
              <a:cs typeface="Proxima Nova"/>
              <a:sym typeface="Proxima Nova"/>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33</a:t>
            </a:fld>
            <a:endParaRPr/>
          </a:p>
        </p:txBody>
      </p:sp>
      <p:sp>
        <p:nvSpPr>
          <p:cNvPr id="357" name="Google Shape;357;p52"/>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latin typeface="Helvetica Neue"/>
                <a:ea typeface="Helvetica Neue"/>
                <a:cs typeface="Helvetica Neue"/>
                <a:sym typeface="Helvetica Neue"/>
              </a:rPr>
              <a:t>Two neighborhoods in </a:t>
            </a:r>
            <a:r>
              <a:rPr lang="en-US" sz="4000" b="1">
                <a:latin typeface="Helvetica Neue"/>
                <a:ea typeface="Helvetica Neue"/>
                <a:cs typeface="Helvetica Neue"/>
                <a:sym typeface="Helvetica Neue"/>
              </a:rPr>
              <a:t>Chicago</a:t>
            </a:r>
            <a:r>
              <a:rPr lang="en-US">
                <a:latin typeface="Helvetica Neue"/>
                <a:ea typeface="Helvetica Neue"/>
                <a:cs typeface="Helvetica Neue"/>
                <a:sym typeface="Helvetica Neue"/>
              </a:rPr>
              <a:t> </a:t>
            </a:r>
            <a:endParaRPr sz="4000">
              <a:latin typeface="Helvetica Neue"/>
              <a:ea typeface="Helvetica Neue"/>
              <a:cs typeface="Helvetica Neue"/>
              <a:sym typeface="Helvetica Neue"/>
            </a:endParaRPr>
          </a:p>
        </p:txBody>
      </p:sp>
      <p:pic>
        <p:nvPicPr>
          <p:cNvPr id="358" name="Google Shape;358;p52"/>
          <p:cNvPicPr preferRelativeResize="0"/>
          <p:nvPr/>
        </p:nvPicPr>
        <p:blipFill>
          <a:blip r:embed="rId3">
            <a:alphaModFix/>
          </a:blip>
          <a:stretch>
            <a:fillRect/>
          </a:stretch>
        </p:blipFill>
        <p:spPr>
          <a:xfrm>
            <a:off x="4885100" y="1459574"/>
            <a:ext cx="4350800" cy="5544900"/>
          </a:xfrm>
          <a:prstGeom prst="rect">
            <a:avLst/>
          </a:prstGeom>
          <a:noFill/>
          <a:ln>
            <a:noFill/>
          </a:ln>
        </p:spPr>
      </p:pic>
      <p:sp>
        <p:nvSpPr>
          <p:cNvPr id="359" name="Google Shape;359;p52"/>
          <p:cNvSpPr txBox="1"/>
          <p:nvPr/>
        </p:nvSpPr>
        <p:spPr>
          <a:xfrm>
            <a:off x="829575" y="6021000"/>
            <a:ext cx="49776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4"/>
              </a:rPr>
              <a:t>https://en.wikipedia.org/wiki/Community_areas_in_Chicago</a:t>
            </a:r>
            <a:endParaRPr>
              <a:latin typeface="Helvetica Neue"/>
              <a:ea typeface="Helvetica Neue"/>
              <a:cs typeface="Helvetica Neue"/>
              <a:sym typeface="Helvetica Neue"/>
            </a:endParaRPr>
          </a:p>
        </p:txBody>
      </p:sp>
      <p:cxnSp>
        <p:nvCxnSpPr>
          <p:cNvPr id="360" name="Google Shape;360;p52"/>
          <p:cNvCxnSpPr/>
          <p:nvPr/>
        </p:nvCxnSpPr>
        <p:spPr>
          <a:xfrm rot="10800000" flipH="1">
            <a:off x="6113650" y="4631400"/>
            <a:ext cx="1730700" cy="661500"/>
          </a:xfrm>
          <a:prstGeom prst="straightConnector1">
            <a:avLst/>
          </a:prstGeom>
          <a:noFill/>
          <a:ln w="76200" cap="flat" cmpd="sng">
            <a:solidFill>
              <a:srgbClr val="000000"/>
            </a:solidFill>
            <a:prstDash val="solid"/>
            <a:round/>
            <a:headEnd type="none" w="med" len="med"/>
            <a:tailEnd type="triangle" w="med" len="med"/>
          </a:ln>
        </p:spPr>
      </p:cxnSp>
      <p:cxnSp>
        <p:nvCxnSpPr>
          <p:cNvPr id="361" name="Google Shape;361;p52"/>
          <p:cNvCxnSpPr/>
          <p:nvPr/>
        </p:nvCxnSpPr>
        <p:spPr>
          <a:xfrm flipH="1">
            <a:off x="7983475" y="2821625"/>
            <a:ext cx="1622400" cy="608400"/>
          </a:xfrm>
          <a:prstGeom prst="straightConnector1">
            <a:avLst/>
          </a:prstGeom>
          <a:noFill/>
          <a:ln w="76200" cap="flat" cmpd="sng">
            <a:solidFill>
              <a:srgbClr val="000000"/>
            </a:solidFill>
            <a:prstDash val="solid"/>
            <a:round/>
            <a:headEnd type="none" w="med" len="med"/>
            <a:tailEnd type="triangle" w="med" len="med"/>
          </a:ln>
        </p:spPr>
      </p:cxnSp>
      <p:sp>
        <p:nvSpPr>
          <p:cNvPr id="362" name="Google Shape;362;p52"/>
          <p:cNvSpPr txBox="1"/>
          <p:nvPr/>
        </p:nvSpPr>
        <p:spPr>
          <a:xfrm>
            <a:off x="2526875" y="3148538"/>
            <a:ext cx="3143400" cy="1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Helvetica Neue"/>
                <a:ea typeface="Helvetica Neue"/>
                <a:cs typeface="Helvetica Neue"/>
                <a:sym typeface="Helvetica Neue"/>
              </a:rPr>
              <a:t>South Side neighborhood, Englewood</a:t>
            </a:r>
            <a:endParaRPr sz="2400" b="1">
              <a:latin typeface="Helvetica Neue"/>
              <a:ea typeface="Helvetica Neue"/>
              <a:cs typeface="Helvetica Neue"/>
              <a:sym typeface="Helvetica Neue"/>
            </a:endParaRPr>
          </a:p>
        </p:txBody>
      </p:sp>
      <p:sp>
        <p:nvSpPr>
          <p:cNvPr id="363" name="Google Shape;363;p52"/>
          <p:cNvSpPr txBox="1"/>
          <p:nvPr/>
        </p:nvSpPr>
        <p:spPr>
          <a:xfrm>
            <a:off x="9643425" y="1901800"/>
            <a:ext cx="24972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Helvetica Neue"/>
                <a:ea typeface="Helvetica Neue"/>
                <a:cs typeface="Helvetica Neue"/>
                <a:sym typeface="Helvetica Neue"/>
              </a:rPr>
              <a:t>Downtown</a:t>
            </a:r>
            <a:endParaRPr sz="2400" b="1">
              <a:latin typeface="Helvetica Neue"/>
              <a:ea typeface="Helvetica Neue"/>
              <a:cs typeface="Helvetica Neue"/>
              <a:sym typeface="Helvetica Neue"/>
            </a:endParaRPr>
          </a:p>
          <a:p>
            <a:pPr marL="0" lvl="0" indent="0" algn="l" rtl="0">
              <a:spcBef>
                <a:spcPts val="0"/>
              </a:spcBef>
              <a:spcAft>
                <a:spcPts val="0"/>
              </a:spcAft>
              <a:buNone/>
            </a:pPr>
            <a:r>
              <a:rPr lang="en-US" sz="2400" b="1">
                <a:latin typeface="Helvetica Neue"/>
                <a:ea typeface="Helvetica Neue"/>
                <a:cs typeface="Helvetica Neue"/>
                <a:sym typeface="Helvetica Neue"/>
              </a:rPr>
              <a:t>neighborhood,</a:t>
            </a:r>
            <a:endParaRPr sz="2400" b="1">
              <a:latin typeface="Helvetica Neue"/>
              <a:ea typeface="Helvetica Neue"/>
              <a:cs typeface="Helvetica Neue"/>
              <a:sym typeface="Helvetica Neue"/>
            </a:endParaRPr>
          </a:p>
          <a:p>
            <a:pPr marL="0" lvl="0" indent="0" algn="l" rtl="0">
              <a:spcBef>
                <a:spcPts val="0"/>
              </a:spcBef>
              <a:spcAft>
                <a:spcPts val="0"/>
              </a:spcAft>
              <a:buNone/>
            </a:pPr>
            <a:r>
              <a:rPr lang="en-US" sz="2400" b="1">
                <a:latin typeface="Helvetica Neue"/>
                <a:ea typeface="Helvetica Neue"/>
                <a:cs typeface="Helvetica Neue"/>
                <a:sym typeface="Helvetica Neue"/>
              </a:rPr>
              <a:t>Streeterville</a:t>
            </a:r>
            <a:endParaRPr sz="2400" b="1">
              <a:latin typeface="Helvetica Neue"/>
              <a:ea typeface="Helvetica Neue"/>
              <a:cs typeface="Helvetica Neue"/>
              <a:sym typeface="Helvetica Neue"/>
            </a:endParaRPr>
          </a:p>
          <a:p>
            <a:pPr marL="0" lvl="0" indent="0" algn="l" rtl="0">
              <a:spcBef>
                <a:spcPts val="0"/>
              </a:spcBef>
              <a:spcAft>
                <a:spcPts val="0"/>
              </a:spcAft>
              <a:buNone/>
            </a:pPr>
            <a:endParaRPr sz="2400" b="1">
              <a:latin typeface="Helvetica Neue"/>
              <a:ea typeface="Helvetica Neue"/>
              <a:cs typeface="Helvetica Neue"/>
              <a:sym typeface="Helvetica Neue"/>
            </a:endParaRPr>
          </a:p>
        </p:txBody>
      </p:sp>
      <p:sp>
        <p:nvSpPr>
          <p:cNvPr id="364" name="Google Shape;364;p52"/>
          <p:cNvSpPr txBox="1"/>
          <p:nvPr/>
        </p:nvSpPr>
        <p:spPr>
          <a:xfrm>
            <a:off x="1956300" y="4310175"/>
            <a:ext cx="4512300" cy="13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031B31"/>
                </a:solidFill>
                <a:latin typeface="Proxima Nova"/>
                <a:ea typeface="Proxima Nova"/>
                <a:cs typeface="Proxima Nova"/>
                <a:sym typeface="Proxima Nova"/>
              </a:rPr>
              <a:t>60 years old</a:t>
            </a:r>
            <a:endParaRPr sz="4800" b="1">
              <a:solidFill>
                <a:srgbClr val="031B31"/>
              </a:solidFill>
              <a:latin typeface="Proxima Nova"/>
              <a:ea typeface="Proxima Nova"/>
              <a:cs typeface="Proxima Nova"/>
              <a:sym typeface="Proxima Nova"/>
            </a:endParaRPr>
          </a:p>
          <a:p>
            <a:pPr marL="0" lvl="0" indent="0" algn="ctr" rtl="0">
              <a:spcBef>
                <a:spcPts val="0"/>
              </a:spcBef>
              <a:spcAft>
                <a:spcPts val="0"/>
              </a:spcAft>
              <a:buNone/>
            </a:pPr>
            <a:endParaRPr sz="4800" b="1">
              <a:solidFill>
                <a:srgbClr val="031B31"/>
              </a:solidFill>
              <a:latin typeface="Proxima Nova"/>
              <a:ea typeface="Proxima Nova"/>
              <a:cs typeface="Proxima Nova"/>
              <a:sym typeface="Proxima Nova"/>
            </a:endParaRPr>
          </a:p>
        </p:txBody>
      </p:sp>
      <p:sp>
        <p:nvSpPr>
          <p:cNvPr id="365" name="Google Shape;365;p52"/>
          <p:cNvSpPr txBox="1"/>
          <p:nvPr/>
        </p:nvSpPr>
        <p:spPr>
          <a:xfrm>
            <a:off x="8371875" y="3264675"/>
            <a:ext cx="39240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31B31"/>
                </a:solidFill>
                <a:latin typeface="Proxima Nova"/>
                <a:ea typeface="Proxima Nova"/>
                <a:cs typeface="Proxima Nova"/>
                <a:sym typeface="Proxima Nova"/>
              </a:rPr>
              <a:t> 90 years old</a:t>
            </a:r>
            <a:endParaRPr sz="4800" b="1">
              <a:solidFill>
                <a:srgbClr val="031B31"/>
              </a:solidFill>
              <a:latin typeface="Proxima Nova"/>
              <a:ea typeface="Proxima Nova"/>
              <a:cs typeface="Proxima Nova"/>
              <a:sym typeface="Proxima Nova"/>
            </a:endParaRPr>
          </a:p>
          <a:p>
            <a:pPr marL="0" lvl="0" indent="0" algn="ctr" rtl="0">
              <a:spcBef>
                <a:spcPts val="0"/>
              </a:spcBef>
              <a:spcAft>
                <a:spcPts val="0"/>
              </a:spcAft>
              <a:buNone/>
            </a:pPr>
            <a:endParaRPr sz="4800" b="1">
              <a:solidFill>
                <a:srgbClr val="031B31"/>
              </a:solidFill>
              <a:latin typeface="Proxima Nova"/>
              <a:ea typeface="Proxima Nova"/>
              <a:cs typeface="Proxima Nova"/>
              <a:sym typeface="Proxima Nova"/>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3"/>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34</a:t>
            </a:fld>
            <a:endParaRPr>
              <a:solidFill>
                <a:schemeClr val="lt1"/>
              </a:solidFill>
            </a:endParaRPr>
          </a:p>
        </p:txBody>
      </p:sp>
      <p:sp>
        <p:nvSpPr>
          <p:cNvPr id="371" name="Google Shape;371;p53"/>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2017</a:t>
            </a:r>
            <a:endParaRPr/>
          </a:p>
        </p:txBody>
      </p:sp>
      <p:sp>
        <p:nvSpPr>
          <p:cNvPr id="372" name="Google Shape;372;p53"/>
          <p:cNvSpPr txBox="1"/>
          <p:nvPr/>
        </p:nvSpPr>
        <p:spPr>
          <a:xfrm>
            <a:off x="5138600" y="1014725"/>
            <a:ext cx="1214100" cy="10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0">
              <a:latin typeface="Helvetica Neue"/>
              <a:ea typeface="Helvetica Neue"/>
              <a:cs typeface="Helvetica Neue"/>
              <a:sym typeface="Helvetica Neue"/>
            </a:endParaRPr>
          </a:p>
        </p:txBody>
      </p:sp>
      <p:sp>
        <p:nvSpPr>
          <p:cNvPr id="373" name="Google Shape;373;p53"/>
          <p:cNvSpPr txBox="1">
            <a:spLocks noGrp="1"/>
          </p:cNvSpPr>
          <p:nvPr>
            <p:ph type="title"/>
          </p:nvPr>
        </p:nvSpPr>
        <p:spPr>
          <a:xfrm>
            <a:off x="1749527" y="705150"/>
            <a:ext cx="90831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Are you surprised? Why or why not?</a:t>
            </a:r>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4"/>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a:t>Feelings about Research</a:t>
            </a:r>
            <a:endParaRPr/>
          </a:p>
        </p:txBody>
      </p:sp>
      <p:sp>
        <p:nvSpPr>
          <p:cNvPr id="380" name="Google Shape;380;p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US">
                <a:solidFill>
                  <a:schemeClr val="dk2"/>
                </a:solidFill>
              </a:rPr>
              <a:t>35</a:t>
            </a:fld>
            <a:endParaRPr>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1410025" y="276087"/>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I have doubts...</a:t>
            </a:r>
            <a:endParaRPr b="1"/>
          </a:p>
        </p:txBody>
      </p:sp>
      <p:sp>
        <p:nvSpPr>
          <p:cNvPr id="386" name="Google Shape;386;p55"/>
          <p:cNvSpPr txBox="1">
            <a:spLocks noGrp="1"/>
          </p:cNvSpPr>
          <p:nvPr>
            <p:ph type="body" idx="1"/>
          </p:nvPr>
        </p:nvSpPr>
        <p:spPr>
          <a:xfrm>
            <a:off x="1410026" y="1536613"/>
            <a:ext cx="9372000" cy="4620600"/>
          </a:xfrm>
          <a:prstGeom prst="rect">
            <a:avLst/>
          </a:prstGeom>
          <a:noFill/>
          <a:ln>
            <a:noFill/>
          </a:ln>
        </p:spPr>
        <p:txBody>
          <a:bodyPr spcFirstLastPara="1" wrap="square" lIns="91425" tIns="91425" rIns="91425" bIns="91425" anchor="t" anchorCtr="0">
            <a:noAutofit/>
          </a:bodyPr>
          <a:lstStyle/>
          <a:p>
            <a:pPr marL="457200" lvl="0" indent="0" algn="l" rtl="0">
              <a:spcBef>
                <a:spcPts val="400"/>
              </a:spcBef>
              <a:spcAft>
                <a:spcPts val="0"/>
              </a:spcAft>
              <a:buNone/>
            </a:pPr>
            <a:endParaRPr/>
          </a:p>
          <a:p>
            <a:pPr marL="0" lvl="0" indent="0" algn="l" rtl="0">
              <a:spcBef>
                <a:spcPts val="400"/>
              </a:spcBef>
              <a:spcAft>
                <a:spcPts val="0"/>
              </a:spcAft>
              <a:buNone/>
            </a:pPr>
            <a:endParaRPr sz="4800"/>
          </a:p>
          <a:p>
            <a:pPr marL="0" lvl="0" indent="0" algn="l" rtl="0">
              <a:spcBef>
                <a:spcPts val="400"/>
              </a:spcBef>
              <a:spcAft>
                <a:spcPts val="0"/>
              </a:spcAft>
              <a:buNone/>
            </a:pPr>
            <a:endParaRPr sz="4800"/>
          </a:p>
        </p:txBody>
      </p:sp>
      <p:sp>
        <p:nvSpPr>
          <p:cNvPr id="387" name="Google Shape;387;p55"/>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36</a:t>
            </a:fld>
            <a:endParaRPr/>
          </a:p>
        </p:txBody>
      </p:sp>
      <p:pic>
        <p:nvPicPr>
          <p:cNvPr id="388" name="Google Shape;388;p55"/>
          <p:cNvPicPr preferRelativeResize="0"/>
          <p:nvPr/>
        </p:nvPicPr>
        <p:blipFill rotWithShape="1">
          <a:blip r:embed="rId3">
            <a:alphaModFix amt="66000"/>
          </a:blip>
          <a:srcRect l="1020" t="-31520" r="-1020" b="31519"/>
          <a:stretch/>
        </p:blipFill>
        <p:spPr>
          <a:xfrm>
            <a:off x="116450" y="322650"/>
            <a:ext cx="12192000" cy="66067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37</a:t>
            </a:fld>
            <a:endParaRPr>
              <a:solidFill>
                <a:schemeClr val="lt1"/>
              </a:solidFill>
            </a:endParaRPr>
          </a:p>
        </p:txBody>
      </p:sp>
      <p:sp>
        <p:nvSpPr>
          <p:cNvPr id="394" name="Google Shape;394;p56"/>
          <p:cNvSpPr txBox="1">
            <a:spLocks noGrp="1"/>
          </p:cNvSpPr>
          <p:nvPr>
            <p:ph type="title"/>
          </p:nvPr>
        </p:nvSpPr>
        <p:spPr>
          <a:xfrm>
            <a:off x="1707300" y="822050"/>
            <a:ext cx="91407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What are some reasons people might say NO to research?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7"/>
          <p:cNvSpPr txBox="1">
            <a:spLocks noGrp="1"/>
          </p:cNvSpPr>
          <p:nvPr>
            <p:ph type="title"/>
          </p:nvPr>
        </p:nvSpPr>
        <p:spPr>
          <a:xfrm>
            <a:off x="580405" y="4"/>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Why do people have doubts?</a:t>
            </a:r>
            <a:endParaRPr b="1"/>
          </a:p>
        </p:txBody>
      </p:sp>
      <p:sp>
        <p:nvSpPr>
          <p:cNvPr id="400" name="Google Shape;400;p57"/>
          <p:cNvSpPr txBox="1">
            <a:spLocks noGrp="1"/>
          </p:cNvSpPr>
          <p:nvPr>
            <p:ph type="body" idx="1"/>
          </p:nvPr>
        </p:nvSpPr>
        <p:spPr>
          <a:xfrm>
            <a:off x="500775" y="1080975"/>
            <a:ext cx="9682500" cy="5364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100"/>
              </a:spcBef>
              <a:spcAft>
                <a:spcPts val="0"/>
              </a:spcAft>
              <a:buNone/>
            </a:pPr>
            <a:endParaRPr sz="3600"/>
          </a:p>
          <a:p>
            <a:pPr marL="438912" lvl="1" indent="-228600" algn="l" rtl="0">
              <a:lnSpc>
                <a:spcPct val="90000"/>
              </a:lnSpc>
              <a:spcBef>
                <a:spcPts val="400"/>
              </a:spcBef>
              <a:spcAft>
                <a:spcPts val="0"/>
              </a:spcAft>
              <a:buSzPts val="3600"/>
              <a:buChar char="•"/>
            </a:pPr>
            <a:r>
              <a:rPr lang="en-US" sz="3600"/>
              <a:t> </a:t>
            </a:r>
            <a:r>
              <a:rPr lang="en-US" sz="3600" b="1"/>
              <a:t>Don’t trust </a:t>
            </a:r>
            <a:r>
              <a:rPr lang="en-US" sz="3600"/>
              <a:t>doctors or hospitals</a:t>
            </a:r>
            <a:endParaRPr sz="3600"/>
          </a:p>
          <a:p>
            <a:pPr marL="438912" lvl="1" indent="-228600" algn="l" rtl="0">
              <a:lnSpc>
                <a:spcPct val="90000"/>
              </a:lnSpc>
              <a:spcBef>
                <a:spcPts val="400"/>
              </a:spcBef>
              <a:spcAft>
                <a:spcPts val="0"/>
              </a:spcAft>
              <a:buSzPts val="3600"/>
              <a:buChar char="•"/>
            </a:pPr>
            <a:r>
              <a:rPr lang="en-US" sz="3600"/>
              <a:t> </a:t>
            </a:r>
            <a:r>
              <a:rPr lang="en-US" sz="3600" b="1"/>
              <a:t>Don’t know how to find out</a:t>
            </a:r>
            <a:r>
              <a:rPr lang="en-US" sz="3600"/>
              <a:t> about research</a:t>
            </a:r>
            <a:endParaRPr sz="3600"/>
          </a:p>
          <a:p>
            <a:pPr marL="438912" lvl="1" indent="-228600" algn="l" rtl="0">
              <a:lnSpc>
                <a:spcPct val="90000"/>
              </a:lnSpc>
              <a:spcBef>
                <a:spcPts val="400"/>
              </a:spcBef>
              <a:spcAft>
                <a:spcPts val="0"/>
              </a:spcAft>
              <a:buSzPts val="3600"/>
              <a:buChar char="•"/>
            </a:pPr>
            <a:r>
              <a:rPr lang="en-US" sz="3600"/>
              <a:t> </a:t>
            </a:r>
            <a:r>
              <a:rPr lang="en-US" sz="3600" b="1"/>
              <a:t>Don’t always understand</a:t>
            </a:r>
            <a:r>
              <a:rPr lang="en-US" sz="3600"/>
              <a:t> researchers</a:t>
            </a:r>
            <a:endParaRPr sz="3600"/>
          </a:p>
          <a:p>
            <a:pPr marL="438912" lvl="1" indent="-228600" algn="l" rtl="0">
              <a:lnSpc>
                <a:spcPct val="90000"/>
              </a:lnSpc>
              <a:spcBef>
                <a:spcPts val="400"/>
              </a:spcBef>
              <a:spcAft>
                <a:spcPts val="0"/>
              </a:spcAft>
              <a:buSzPts val="3600"/>
              <a:buChar char="•"/>
            </a:pPr>
            <a:r>
              <a:rPr lang="en-US" sz="3600"/>
              <a:t> Have </a:t>
            </a:r>
            <a:r>
              <a:rPr lang="en-US" sz="3600" b="1"/>
              <a:t>questions about the ethics</a:t>
            </a:r>
            <a:r>
              <a:rPr lang="en-US" sz="3600"/>
              <a:t> of research</a:t>
            </a:r>
            <a:endParaRPr sz="3600"/>
          </a:p>
          <a:p>
            <a:pPr marL="438912" lvl="1" indent="-228600" algn="l" rtl="0">
              <a:lnSpc>
                <a:spcPct val="90000"/>
              </a:lnSpc>
              <a:spcBef>
                <a:spcPts val="400"/>
              </a:spcBef>
              <a:spcAft>
                <a:spcPts val="0"/>
              </a:spcAft>
              <a:buSzPts val="3600"/>
              <a:buChar char="•"/>
            </a:pPr>
            <a:r>
              <a:rPr lang="en-US" sz="3600"/>
              <a:t> ???</a:t>
            </a:r>
            <a:endParaRPr sz="3600"/>
          </a:p>
        </p:txBody>
      </p:sp>
      <p:sp>
        <p:nvSpPr>
          <p:cNvPr id="401" name="Google Shape;401;p5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8"/>
          <p:cNvSpPr txBox="1">
            <a:spLocks noGrp="1"/>
          </p:cNvSpPr>
          <p:nvPr>
            <p:ph type="title"/>
          </p:nvPr>
        </p:nvSpPr>
        <p:spPr>
          <a:xfrm>
            <a:off x="625049" y="685800"/>
            <a:ext cx="109419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Community Health Workers: </a:t>
            </a:r>
            <a:endParaRPr/>
          </a:p>
          <a:p>
            <a:pPr marL="0" marR="0" lvl="0" indent="0" algn="l" rtl="0">
              <a:lnSpc>
                <a:spcPct val="100000"/>
              </a:lnSpc>
              <a:spcBef>
                <a:spcPts val="0"/>
              </a:spcBef>
              <a:spcAft>
                <a:spcPts val="0"/>
              </a:spcAft>
              <a:buClr>
                <a:schemeClr val="accent1"/>
              </a:buClr>
              <a:buSzPts val="3400"/>
              <a:buFont typeface="Corbel"/>
              <a:buNone/>
            </a:pPr>
            <a:r>
              <a:rPr lang="en-US"/>
              <a:t>Moving Research Forward</a:t>
            </a:r>
            <a:endParaRPr b="1"/>
          </a:p>
        </p:txBody>
      </p:sp>
      <p:sp>
        <p:nvSpPr>
          <p:cNvPr id="407" name="Google Shape;407;p58"/>
          <p:cNvSpPr txBox="1">
            <a:spLocks noGrp="1"/>
          </p:cNvSpPr>
          <p:nvPr>
            <p:ph type="body" idx="1"/>
          </p:nvPr>
        </p:nvSpPr>
        <p:spPr>
          <a:xfrm>
            <a:off x="625050" y="2335350"/>
            <a:ext cx="11126100" cy="5364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100"/>
              </a:spcBef>
              <a:spcAft>
                <a:spcPts val="0"/>
              </a:spcAft>
              <a:buNone/>
            </a:pPr>
            <a:r>
              <a:rPr lang="en-US"/>
              <a:t>Your role is key to moving research forward!</a:t>
            </a:r>
            <a:endParaRPr/>
          </a:p>
          <a:p>
            <a:pPr marL="0" marR="0" lvl="0" indent="0" algn="l" rtl="0">
              <a:lnSpc>
                <a:spcPct val="90000"/>
              </a:lnSpc>
              <a:spcBef>
                <a:spcPts val="1100"/>
              </a:spcBef>
              <a:spcAft>
                <a:spcPts val="0"/>
              </a:spcAft>
              <a:buNone/>
            </a:pPr>
            <a:endParaRPr/>
          </a:p>
        </p:txBody>
      </p:sp>
      <p:sp>
        <p:nvSpPr>
          <p:cNvPr id="408" name="Google Shape;408;p5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39</a:t>
            </a:fld>
            <a:endParaRPr/>
          </a:p>
        </p:txBody>
      </p:sp>
      <p:pic>
        <p:nvPicPr>
          <p:cNvPr id="409" name="Google Shape;409;p58"/>
          <p:cNvPicPr preferRelativeResize="0"/>
          <p:nvPr/>
        </p:nvPicPr>
        <p:blipFill>
          <a:blip r:embed="rId3">
            <a:alphaModFix/>
          </a:blip>
          <a:stretch>
            <a:fillRect/>
          </a:stretch>
        </p:blipFill>
        <p:spPr>
          <a:xfrm>
            <a:off x="3160223" y="3253099"/>
            <a:ext cx="6414677" cy="3604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a:t>
            </a:fld>
            <a:endParaRPr/>
          </a:p>
        </p:txBody>
      </p:sp>
      <p:sp>
        <p:nvSpPr>
          <p:cNvPr id="114" name="Google Shape;114;p23"/>
          <p:cNvSpPr/>
          <p:nvPr/>
        </p:nvSpPr>
        <p:spPr>
          <a:xfrm>
            <a:off x="6303842" y="4740015"/>
            <a:ext cx="2050749" cy="70398"/>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23"/>
          <p:cNvSpPr/>
          <p:nvPr/>
        </p:nvSpPr>
        <p:spPr>
          <a:xfrm>
            <a:off x="3837104" y="4740015"/>
            <a:ext cx="2050749" cy="70398"/>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aphicFrame>
        <p:nvGraphicFramePr>
          <p:cNvPr id="116" name="Google Shape;116;p23"/>
          <p:cNvGraphicFramePr/>
          <p:nvPr/>
        </p:nvGraphicFramePr>
        <p:xfrm>
          <a:off x="574563" y="1955113"/>
          <a:ext cx="3000000" cy="3000000"/>
        </p:xfrm>
        <a:graphic>
          <a:graphicData uri="http://schemas.openxmlformats.org/drawingml/2006/table">
            <a:tbl>
              <a:tblPr>
                <a:noFill/>
                <a:tableStyleId>{302C62CB-3591-4613-98CA-5C363752D3A3}</a:tableStyleId>
              </a:tblPr>
              <a:tblGrid>
                <a:gridCol w="2255825"/>
                <a:gridCol w="2255825"/>
                <a:gridCol w="2255825"/>
                <a:gridCol w="2255825"/>
                <a:gridCol w="2255825"/>
              </a:tblGrid>
              <a:tr h="932850">
                <a:tc gridSpan="5">
                  <a:txBody>
                    <a:bodyPr/>
                    <a:lstStyle/>
                    <a:p>
                      <a:pPr marL="0" lvl="0" indent="0" algn="l" rtl="0">
                        <a:spcBef>
                          <a:spcPts val="0"/>
                        </a:spcBef>
                        <a:spcAft>
                          <a:spcPts val="0"/>
                        </a:spcAft>
                        <a:buNone/>
                      </a:pPr>
                      <a:r>
                        <a:rPr lang="en-US" sz="3600">
                          <a:solidFill>
                            <a:srgbClr val="20124D"/>
                          </a:solidFill>
                          <a:latin typeface="Proxima Nova Extrabold"/>
                          <a:ea typeface="Proxima Nova Extrabold"/>
                          <a:cs typeface="Proxima Nova Extrabold"/>
                          <a:sym typeface="Proxima Nova Extrabold"/>
                        </a:rPr>
                        <a:t>Moving Research Forward: Why We’re Here</a:t>
                      </a:r>
                      <a:endParaRPr sz="3600">
                        <a:solidFill>
                          <a:srgbClr val="20124D"/>
                        </a:solidFill>
                        <a:latin typeface="Proxima Nova Extrabold"/>
                        <a:ea typeface="Proxima Nova Extrabold"/>
                        <a:cs typeface="Proxima Nova Extrabold"/>
                        <a:sym typeface="Proxima Nova Extrabold"/>
                      </a:endParaRPr>
                    </a:p>
                  </a:txBody>
                  <a:tcPr marL="63500" marR="63500" marT="63500" marB="63500">
                    <a:lnL cap="flat" cmpd="sng">
                      <a:solidFill>
                        <a:srgbClr val="031B31"/>
                      </a:solidFill>
                      <a:prstDash val="solid"/>
                      <a:round/>
                      <a:headEnd type="none" w="sm" len="sm"/>
                      <a:tailEnd type="none" w="sm" len="sm"/>
                    </a:lnL>
                    <a:lnR cap="flat" cmpd="sng">
                      <a:solidFill>
                        <a:srgbClr val="031B31"/>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31B3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2175">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Communities and Health</a:t>
                      </a:r>
                      <a:endParaRPr sz="24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Science</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Scientific Research</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Participant Rights</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Research </a:t>
                      </a:r>
                      <a:endParaRPr sz="24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and the Community</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9"/>
          <p:cNvSpPr txBox="1">
            <a:spLocks noGrp="1"/>
          </p:cNvSpPr>
          <p:nvPr>
            <p:ph type="title"/>
          </p:nvPr>
        </p:nvSpPr>
        <p:spPr>
          <a:xfrm>
            <a:off x="392126" y="2238488"/>
            <a:ext cx="6949500" cy="31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Science</a:t>
            </a:r>
            <a:endParaRPr sz="3600">
              <a:solidFill>
                <a:srgbClr val="FFFFFF"/>
              </a:solidFill>
            </a:endParaRPr>
          </a:p>
        </p:txBody>
      </p:sp>
      <p:sp>
        <p:nvSpPr>
          <p:cNvPr id="416" name="Google Shape;416;p59"/>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0"/>
          <p:cNvSpPr txBox="1">
            <a:spLocks noGrp="1"/>
          </p:cNvSpPr>
          <p:nvPr>
            <p:ph type="title"/>
          </p:nvPr>
        </p:nvSpPr>
        <p:spPr>
          <a:xfrm>
            <a:off x="1749525" y="705150"/>
            <a:ext cx="95472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What does the word </a:t>
            </a:r>
            <a:r>
              <a:rPr lang="en-US" i="1"/>
              <a:t>science </a:t>
            </a:r>
            <a:r>
              <a:rPr lang="en-US"/>
              <a:t>make you think of?</a:t>
            </a:r>
            <a:endParaRPr/>
          </a:p>
        </p:txBody>
      </p:sp>
      <p:sp>
        <p:nvSpPr>
          <p:cNvPr id="423" name="Google Shape;423;p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1"/>
          <p:cNvSpPr txBox="1">
            <a:spLocks noGrp="1"/>
          </p:cNvSpPr>
          <p:nvPr>
            <p:ph type="title"/>
          </p:nvPr>
        </p:nvSpPr>
        <p:spPr>
          <a:xfrm>
            <a:off x="431098" y="235402"/>
            <a:ext cx="9372000" cy="897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How do you learn new things?</a:t>
            </a:r>
            <a:endParaRPr/>
          </a:p>
        </p:txBody>
      </p:sp>
      <p:sp>
        <p:nvSpPr>
          <p:cNvPr id="429" name="Google Shape;429;p6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42</a:t>
            </a:fld>
            <a:endParaRPr/>
          </a:p>
        </p:txBody>
      </p:sp>
      <p:sp>
        <p:nvSpPr>
          <p:cNvPr id="430" name="Google Shape;430;p61"/>
          <p:cNvSpPr/>
          <p:nvPr/>
        </p:nvSpPr>
        <p:spPr>
          <a:xfrm>
            <a:off x="1641225" y="3780450"/>
            <a:ext cx="2509200" cy="1926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10312" lvl="0" indent="0" algn="l" rtl="0">
              <a:lnSpc>
                <a:spcPct val="90000"/>
              </a:lnSpc>
              <a:spcBef>
                <a:spcPts val="1100"/>
              </a:spcBef>
              <a:spcAft>
                <a:spcPts val="0"/>
              </a:spcAft>
              <a:buNone/>
            </a:pPr>
            <a:endParaRPr sz="2400">
              <a:solidFill>
                <a:schemeClr val="dk1"/>
              </a:solidFill>
              <a:latin typeface="Corbel"/>
              <a:ea typeface="Corbel"/>
              <a:cs typeface="Corbel"/>
              <a:sym typeface="Corbel"/>
            </a:endParaRPr>
          </a:p>
          <a:p>
            <a:pPr marL="210312" lvl="0" indent="0" algn="l" rtl="0">
              <a:lnSpc>
                <a:spcPct val="90000"/>
              </a:lnSpc>
              <a:spcBef>
                <a:spcPts val="1100"/>
              </a:spcBef>
              <a:spcAft>
                <a:spcPts val="0"/>
              </a:spcAft>
              <a:buNone/>
            </a:pPr>
            <a:r>
              <a:rPr lang="en-US" sz="2800" b="1">
                <a:solidFill>
                  <a:srgbClr val="FFFFFF"/>
                </a:solidFill>
                <a:latin typeface="Helvetica Neue"/>
                <a:ea typeface="Helvetica Neue"/>
                <a:cs typeface="Helvetica Neue"/>
                <a:sym typeface="Helvetica Neue"/>
              </a:rPr>
              <a:t>I follow my gut...</a:t>
            </a:r>
            <a:endParaRPr sz="2800" b="1">
              <a:solidFill>
                <a:srgbClr val="FFFFFF"/>
              </a:solidFill>
              <a:latin typeface="Helvetica Neue"/>
              <a:ea typeface="Helvetica Neue"/>
              <a:cs typeface="Helvetica Neue"/>
              <a:sym typeface="Helvetica Neue"/>
            </a:endParaRPr>
          </a:p>
          <a:p>
            <a:pPr marL="210312" lvl="0" indent="0" algn="l" rtl="0">
              <a:lnSpc>
                <a:spcPct val="90000"/>
              </a:lnSpc>
              <a:spcBef>
                <a:spcPts val="1100"/>
              </a:spcBef>
              <a:spcAft>
                <a:spcPts val="0"/>
              </a:spcAft>
              <a:buNone/>
            </a:pPr>
            <a:endParaRPr sz="2400">
              <a:solidFill>
                <a:schemeClr val="dk1"/>
              </a:solidFill>
              <a:latin typeface="Corbel"/>
              <a:ea typeface="Corbel"/>
              <a:cs typeface="Corbel"/>
              <a:sym typeface="Corbel"/>
            </a:endParaRPr>
          </a:p>
          <a:p>
            <a:pPr marL="210312" lvl="0" indent="0" algn="l" rtl="0">
              <a:lnSpc>
                <a:spcPct val="90000"/>
              </a:lnSpc>
              <a:spcBef>
                <a:spcPts val="1100"/>
              </a:spcBef>
              <a:spcAft>
                <a:spcPts val="0"/>
              </a:spcAft>
              <a:buNone/>
            </a:pPr>
            <a:endParaRPr/>
          </a:p>
        </p:txBody>
      </p:sp>
      <p:sp>
        <p:nvSpPr>
          <p:cNvPr id="431" name="Google Shape;431;p61"/>
          <p:cNvSpPr/>
          <p:nvPr/>
        </p:nvSpPr>
        <p:spPr>
          <a:xfrm>
            <a:off x="3281275" y="1306475"/>
            <a:ext cx="2509200" cy="1881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100"/>
              </a:spcBef>
              <a:spcAft>
                <a:spcPts val="0"/>
              </a:spcAft>
              <a:buClr>
                <a:schemeClr val="dk2"/>
              </a:buClr>
              <a:buSzPts val="1100"/>
              <a:buFont typeface="Arial"/>
              <a:buNone/>
            </a:pPr>
            <a:r>
              <a:rPr lang="en-US" sz="2800" b="1">
                <a:solidFill>
                  <a:srgbClr val="FFFFFF"/>
                </a:solidFill>
                <a:latin typeface="Helvetica Neue"/>
                <a:ea typeface="Helvetica Neue"/>
                <a:cs typeface="Helvetica Neue"/>
                <a:sym typeface="Helvetica Neue"/>
              </a:rPr>
              <a:t>Well, the experts say...</a:t>
            </a:r>
            <a:endParaRPr sz="2800" b="1">
              <a:solidFill>
                <a:srgbClr val="FFFFFF"/>
              </a:solidFill>
              <a:latin typeface="Helvetica Neue"/>
              <a:ea typeface="Helvetica Neue"/>
              <a:cs typeface="Helvetica Neue"/>
              <a:sym typeface="Helvetica Neue"/>
            </a:endParaRPr>
          </a:p>
        </p:txBody>
      </p:sp>
      <p:sp>
        <p:nvSpPr>
          <p:cNvPr id="432" name="Google Shape;432;p61"/>
          <p:cNvSpPr/>
          <p:nvPr/>
        </p:nvSpPr>
        <p:spPr>
          <a:xfrm>
            <a:off x="518750" y="1423375"/>
            <a:ext cx="2352000" cy="20664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800" b="1">
                <a:solidFill>
                  <a:srgbClr val="FFFFFF"/>
                </a:solidFill>
                <a:latin typeface="Helvetica Neue"/>
                <a:ea typeface="Helvetica Neue"/>
                <a:cs typeface="Helvetica Neue"/>
                <a:sym typeface="Helvetica Neue"/>
              </a:rPr>
              <a:t>It’s always been like this…</a:t>
            </a:r>
            <a:endParaRPr sz="2800" b="1">
              <a:solidFill>
                <a:srgbClr val="FFFFFF"/>
              </a:solidFill>
              <a:latin typeface="Helvetica Neue"/>
              <a:ea typeface="Helvetica Neue"/>
              <a:cs typeface="Helvetica Neue"/>
              <a:sym typeface="Helvetica Neue"/>
            </a:endParaRPr>
          </a:p>
        </p:txBody>
      </p:sp>
      <p:sp>
        <p:nvSpPr>
          <p:cNvPr id="433" name="Google Shape;433;p61"/>
          <p:cNvSpPr/>
          <p:nvPr/>
        </p:nvSpPr>
        <p:spPr>
          <a:xfrm>
            <a:off x="5035175" y="3706850"/>
            <a:ext cx="2720100" cy="23571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100"/>
              </a:spcBef>
              <a:spcAft>
                <a:spcPts val="0"/>
              </a:spcAft>
              <a:buClr>
                <a:schemeClr val="dk2"/>
              </a:buClr>
              <a:buSzPts val="1100"/>
              <a:buFont typeface="Arial"/>
              <a:buNone/>
            </a:pPr>
            <a:r>
              <a:rPr lang="en-US" sz="2800" b="1">
                <a:solidFill>
                  <a:srgbClr val="FFFFFF"/>
                </a:solidFill>
                <a:latin typeface="Helvetica Neue"/>
                <a:ea typeface="Helvetica Neue"/>
                <a:cs typeface="Helvetica Neue"/>
                <a:sym typeface="Helvetica Neue"/>
              </a:rPr>
              <a:t>It seems like it makes sense to...</a:t>
            </a:r>
            <a:endParaRPr sz="2800" b="1">
              <a:solidFill>
                <a:srgbClr val="FFFFFF"/>
              </a:solidFill>
              <a:latin typeface="Helvetica Neue"/>
              <a:ea typeface="Helvetica Neue"/>
              <a:cs typeface="Helvetica Neue"/>
              <a:sym typeface="Helvetica Neue"/>
            </a:endParaRPr>
          </a:p>
        </p:txBody>
      </p:sp>
      <p:sp>
        <p:nvSpPr>
          <p:cNvPr id="434" name="Google Shape;434;p61"/>
          <p:cNvSpPr/>
          <p:nvPr/>
        </p:nvSpPr>
        <p:spPr>
          <a:xfrm>
            <a:off x="6955675" y="1026725"/>
            <a:ext cx="4188900" cy="17151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100"/>
              </a:spcBef>
              <a:spcAft>
                <a:spcPts val="0"/>
              </a:spcAft>
              <a:buClr>
                <a:schemeClr val="dk2"/>
              </a:buClr>
              <a:buSzPts val="1100"/>
              <a:buFont typeface="Arial"/>
              <a:buNone/>
            </a:pPr>
            <a:r>
              <a:rPr lang="en-US" sz="2800" b="1">
                <a:solidFill>
                  <a:srgbClr val="FFFFFF"/>
                </a:solidFill>
                <a:latin typeface="Helvetica Neue"/>
                <a:ea typeface="Helvetica Neue"/>
                <a:cs typeface="Helvetica Neue"/>
                <a:sym typeface="Helvetica Neue"/>
              </a:rPr>
              <a:t>I saw/read/heard/</a:t>
            </a:r>
            <a:endParaRPr sz="2800" b="1">
              <a:solidFill>
                <a:srgbClr val="FFFFFF"/>
              </a:solidFill>
              <a:latin typeface="Helvetica Neue"/>
              <a:ea typeface="Helvetica Neue"/>
              <a:cs typeface="Helvetica Neue"/>
              <a:sym typeface="Helvetica Neue"/>
            </a:endParaRPr>
          </a:p>
          <a:p>
            <a:pPr marL="0" lvl="0" indent="0" algn="l" rtl="0">
              <a:lnSpc>
                <a:spcPct val="90000"/>
              </a:lnSpc>
              <a:spcBef>
                <a:spcPts val="1100"/>
              </a:spcBef>
              <a:spcAft>
                <a:spcPts val="0"/>
              </a:spcAft>
              <a:buClr>
                <a:schemeClr val="dk2"/>
              </a:buClr>
              <a:buSzPts val="1100"/>
              <a:buFont typeface="Arial"/>
              <a:buNone/>
            </a:pPr>
            <a:r>
              <a:rPr lang="en-US" sz="2800" b="1">
                <a:solidFill>
                  <a:srgbClr val="FFFFFF"/>
                </a:solidFill>
                <a:latin typeface="Helvetica Neue"/>
                <a:ea typeface="Helvetica Neue"/>
                <a:cs typeface="Helvetica Neue"/>
                <a:sym typeface="Helvetica Neue"/>
              </a:rPr>
              <a:t>smelled/tasted/felt...</a:t>
            </a:r>
            <a:endParaRPr sz="2800" b="1">
              <a:solidFill>
                <a:srgbClr val="FFFFFF"/>
              </a:solidFill>
              <a:latin typeface="Helvetica Neue"/>
              <a:ea typeface="Helvetica Neue"/>
              <a:cs typeface="Helvetica Neue"/>
              <a:sym typeface="Helvetica Neue"/>
            </a:endParaRPr>
          </a:p>
        </p:txBody>
      </p:sp>
      <p:sp>
        <p:nvSpPr>
          <p:cNvPr id="435" name="Google Shape;435;p61"/>
          <p:cNvSpPr/>
          <p:nvPr/>
        </p:nvSpPr>
        <p:spPr>
          <a:xfrm>
            <a:off x="8793500" y="3262075"/>
            <a:ext cx="2931600" cy="2442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100"/>
              </a:spcBef>
              <a:spcAft>
                <a:spcPts val="0"/>
              </a:spcAft>
              <a:buClr>
                <a:schemeClr val="dk2"/>
              </a:buClr>
              <a:buSzPts val="1100"/>
              <a:buFont typeface="Arial"/>
              <a:buNone/>
            </a:pPr>
            <a:r>
              <a:rPr lang="en-US" sz="2800" b="1">
                <a:solidFill>
                  <a:srgbClr val="FFFFFF"/>
                </a:solidFill>
                <a:latin typeface="Helvetica Neue"/>
                <a:ea typeface="Helvetica Neue"/>
                <a:cs typeface="Helvetica Neue"/>
                <a:sym typeface="Helvetica Neue"/>
              </a:rPr>
              <a:t>I did an experiment to learn...</a:t>
            </a:r>
            <a:endParaRPr sz="2800" b="1">
              <a:solidFill>
                <a:srgbClr val="FFFFFF"/>
              </a:solidFill>
              <a:latin typeface="Helvetica Neue"/>
              <a:ea typeface="Helvetica Neue"/>
              <a:cs typeface="Helvetica Neue"/>
              <a:sym typeface="Helvetica Neue"/>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2"/>
          <p:cNvSpPr txBox="1">
            <a:spLocks noGrp="1"/>
          </p:cNvSpPr>
          <p:nvPr>
            <p:ph type="title"/>
          </p:nvPr>
        </p:nvSpPr>
        <p:spPr>
          <a:xfrm>
            <a:off x="823734" y="3899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What is science then?</a:t>
            </a:r>
            <a:endParaRPr/>
          </a:p>
        </p:txBody>
      </p:sp>
      <p:sp>
        <p:nvSpPr>
          <p:cNvPr id="442" name="Google Shape;442;p62"/>
          <p:cNvSpPr txBox="1">
            <a:spLocks noGrp="1"/>
          </p:cNvSpPr>
          <p:nvPr>
            <p:ph type="body" idx="1"/>
          </p:nvPr>
        </p:nvSpPr>
        <p:spPr>
          <a:xfrm>
            <a:off x="678600" y="1282525"/>
            <a:ext cx="5668200" cy="4940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800"/>
          </a:p>
          <a:p>
            <a:pPr marL="0" marR="0" lvl="0" indent="0" algn="l" rtl="0">
              <a:lnSpc>
                <a:spcPct val="90000"/>
              </a:lnSpc>
              <a:spcBef>
                <a:spcPts val="0"/>
              </a:spcBef>
              <a:spcAft>
                <a:spcPts val="0"/>
              </a:spcAft>
              <a:buNone/>
            </a:pPr>
            <a:endParaRPr sz="2800" b="1"/>
          </a:p>
          <a:p>
            <a:pPr marL="0" marR="0" lvl="0" indent="0" algn="l" rtl="0">
              <a:lnSpc>
                <a:spcPct val="90000"/>
              </a:lnSpc>
              <a:spcBef>
                <a:spcPts val="0"/>
              </a:spcBef>
              <a:spcAft>
                <a:spcPts val="0"/>
              </a:spcAft>
              <a:buNone/>
            </a:pPr>
            <a:r>
              <a:rPr lang="en-US" sz="2800"/>
              <a:t>The process of thinking and trying to solve problems so that we can understand the world around us</a:t>
            </a:r>
            <a:endParaRPr sz="2800"/>
          </a:p>
          <a:p>
            <a:pPr marL="0" marR="0" lvl="0" indent="0" algn="l" rtl="0">
              <a:lnSpc>
                <a:spcPct val="90000"/>
              </a:lnSpc>
              <a:spcBef>
                <a:spcPts val="0"/>
              </a:spcBef>
              <a:spcAft>
                <a:spcPts val="0"/>
              </a:spcAft>
              <a:buNone/>
            </a:pPr>
            <a:endParaRPr sz="2800"/>
          </a:p>
        </p:txBody>
      </p:sp>
      <p:sp>
        <p:nvSpPr>
          <p:cNvPr id="443" name="Google Shape;443;p62"/>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43</a:t>
            </a:fld>
            <a:endParaRPr/>
          </a:p>
        </p:txBody>
      </p:sp>
      <p:pic>
        <p:nvPicPr>
          <p:cNvPr id="444" name="Google Shape;444;p62"/>
          <p:cNvPicPr preferRelativeResize="0"/>
          <p:nvPr/>
        </p:nvPicPr>
        <p:blipFill>
          <a:blip r:embed="rId3">
            <a:alphaModFix/>
          </a:blip>
          <a:stretch>
            <a:fillRect/>
          </a:stretch>
        </p:blipFill>
        <p:spPr>
          <a:xfrm>
            <a:off x="6346793" y="2128250"/>
            <a:ext cx="5980022" cy="3974225"/>
          </a:xfrm>
          <a:prstGeom prst="rect">
            <a:avLst/>
          </a:prstGeom>
          <a:noFill/>
          <a:ln>
            <a:noFill/>
          </a:ln>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3"/>
          <p:cNvSpPr txBox="1">
            <a:spLocks noGrp="1"/>
          </p:cNvSpPr>
          <p:nvPr>
            <p:ph type="title"/>
          </p:nvPr>
        </p:nvSpPr>
        <p:spPr>
          <a:xfrm>
            <a:off x="2600175" y="51633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Finding new information</a:t>
            </a:r>
            <a:endParaRPr/>
          </a:p>
        </p:txBody>
      </p:sp>
      <p:sp>
        <p:nvSpPr>
          <p:cNvPr id="450" name="Google Shape;450;p63"/>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44</a:t>
            </a:fld>
            <a:endParaRPr/>
          </a:p>
        </p:txBody>
      </p:sp>
      <p:sp>
        <p:nvSpPr>
          <p:cNvPr id="451" name="Google Shape;451;p63"/>
          <p:cNvSpPr txBox="1">
            <a:spLocks noGrp="1"/>
          </p:cNvSpPr>
          <p:nvPr>
            <p:ph type="body" idx="1"/>
          </p:nvPr>
        </p:nvSpPr>
        <p:spPr>
          <a:xfrm>
            <a:off x="2736921" y="1759175"/>
            <a:ext cx="6442800" cy="93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4000">
                <a:solidFill>
                  <a:schemeClr val="dk2"/>
                </a:solidFill>
              </a:rPr>
              <a:t>Think about a time you </a:t>
            </a:r>
            <a:endParaRPr sz="4000">
              <a:solidFill>
                <a:schemeClr val="dk2"/>
              </a:solidFill>
            </a:endParaRPr>
          </a:p>
          <a:p>
            <a:pPr marL="0" lvl="0" indent="0" algn="l" rtl="0">
              <a:spcBef>
                <a:spcPts val="0"/>
              </a:spcBef>
              <a:spcAft>
                <a:spcPts val="0"/>
              </a:spcAft>
              <a:buClr>
                <a:schemeClr val="dk2"/>
              </a:buClr>
              <a:buSzPts val="1100"/>
              <a:buFont typeface="Arial"/>
              <a:buNone/>
            </a:pPr>
            <a:r>
              <a:rPr lang="en-US" sz="4000">
                <a:solidFill>
                  <a:schemeClr val="dk2"/>
                </a:solidFill>
              </a:rPr>
              <a:t>wanted to know the answer to a question.</a:t>
            </a:r>
            <a:endParaRPr sz="4000">
              <a:solidFill>
                <a:schemeClr val="dk2"/>
              </a:solidFill>
            </a:endParaRPr>
          </a:p>
          <a:p>
            <a:pPr marL="0" lvl="0" indent="0" algn="l" rtl="0">
              <a:spcBef>
                <a:spcPts val="0"/>
              </a:spcBef>
              <a:spcAft>
                <a:spcPts val="0"/>
              </a:spcAft>
              <a:buClr>
                <a:schemeClr val="dk2"/>
              </a:buClr>
              <a:buSzPts val="1100"/>
              <a:buFont typeface="Arial"/>
              <a:buNone/>
            </a:pPr>
            <a:endParaRPr sz="4000">
              <a:solidFill>
                <a:schemeClr val="dk2"/>
              </a:solidFill>
            </a:endParaRPr>
          </a:p>
          <a:p>
            <a:pPr marL="0" lvl="0" indent="0" algn="l" rtl="0">
              <a:spcBef>
                <a:spcPts val="0"/>
              </a:spcBef>
              <a:spcAft>
                <a:spcPts val="0"/>
              </a:spcAft>
              <a:buClr>
                <a:schemeClr val="dk2"/>
              </a:buClr>
              <a:buSzPts val="1100"/>
              <a:buFont typeface="Arial"/>
              <a:buNone/>
            </a:pPr>
            <a:r>
              <a:rPr lang="en-US" sz="4000">
                <a:solidFill>
                  <a:schemeClr val="dk2"/>
                </a:solidFill>
              </a:rPr>
              <a:t>What did you do? Where did you go to get the information you needed?</a:t>
            </a:r>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4"/>
          <p:cNvSpPr txBox="1">
            <a:spLocks noGrp="1"/>
          </p:cNvSpPr>
          <p:nvPr>
            <p:ph type="title"/>
          </p:nvPr>
        </p:nvSpPr>
        <p:spPr>
          <a:xfrm>
            <a:off x="1637729" y="-619800"/>
            <a:ext cx="9438900" cy="2057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Thinking like a</a:t>
            </a:r>
            <a:r>
              <a:rPr lang="en-US" sz="3400" b="1"/>
              <a:t> researcher</a:t>
            </a:r>
            <a:endParaRPr/>
          </a:p>
        </p:txBody>
      </p:sp>
      <p:sp>
        <p:nvSpPr>
          <p:cNvPr id="457" name="Google Shape;457;p64"/>
          <p:cNvSpPr txBox="1">
            <a:spLocks noGrp="1"/>
          </p:cNvSpPr>
          <p:nvPr>
            <p:ph type="body" idx="1"/>
          </p:nvPr>
        </p:nvSpPr>
        <p:spPr>
          <a:xfrm>
            <a:off x="1735700" y="1437600"/>
            <a:ext cx="9525600" cy="507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3600"/>
          </a:p>
          <a:p>
            <a:pPr marL="0" marR="0" lvl="0" indent="0" algn="l" rtl="0">
              <a:lnSpc>
                <a:spcPct val="90000"/>
              </a:lnSpc>
              <a:spcBef>
                <a:spcPts val="0"/>
              </a:spcBef>
              <a:spcAft>
                <a:spcPts val="0"/>
              </a:spcAft>
              <a:buClr>
                <a:schemeClr val="dk1"/>
              </a:buClr>
              <a:buSzPts val="2800"/>
              <a:buFont typeface="Arial"/>
              <a:buNone/>
            </a:pPr>
            <a:r>
              <a:rPr lang="en-US" sz="3600">
                <a:solidFill>
                  <a:srgbClr val="000000"/>
                </a:solidFill>
              </a:rPr>
              <a:t>You might:</a:t>
            </a:r>
            <a:endParaRPr sz="3600">
              <a:solidFill>
                <a:srgbClr val="000000"/>
              </a:solidFill>
            </a:endParaRPr>
          </a:p>
          <a:p>
            <a:pPr marL="457200" marR="0" lvl="0" indent="-457200" algn="l" rtl="0">
              <a:lnSpc>
                <a:spcPct val="90000"/>
              </a:lnSpc>
              <a:spcBef>
                <a:spcPts val="0"/>
              </a:spcBef>
              <a:spcAft>
                <a:spcPts val="0"/>
              </a:spcAft>
              <a:buClr>
                <a:srgbClr val="000000"/>
              </a:buClr>
              <a:buSzPts val="3600"/>
              <a:buChar char="•"/>
            </a:pPr>
            <a:r>
              <a:rPr lang="en-US" sz="3600">
                <a:solidFill>
                  <a:srgbClr val="000000"/>
                </a:solidFill>
              </a:rPr>
              <a:t>A</a:t>
            </a:r>
            <a:r>
              <a:rPr lang="en-US" sz="3600" i="0" u="none" strike="noStrike" cap="none">
                <a:solidFill>
                  <a:srgbClr val="000000"/>
                </a:solidFill>
              </a:rPr>
              <a:t>sk questions and </a:t>
            </a:r>
            <a:r>
              <a:rPr lang="en-US" sz="3600">
                <a:solidFill>
                  <a:srgbClr val="000000"/>
                </a:solidFill>
              </a:rPr>
              <a:t>look for</a:t>
            </a:r>
            <a:r>
              <a:rPr lang="en-US" sz="3600" i="0" u="none" strike="noStrike" cap="none">
                <a:solidFill>
                  <a:srgbClr val="000000"/>
                </a:solidFill>
              </a:rPr>
              <a:t> answers</a:t>
            </a:r>
            <a:endParaRPr sz="3600">
              <a:solidFill>
                <a:srgbClr val="000000"/>
              </a:solidFill>
            </a:endParaRPr>
          </a:p>
          <a:p>
            <a:pPr marL="457200" marR="0" lvl="0" indent="-457200" algn="l" rtl="0">
              <a:lnSpc>
                <a:spcPct val="90000"/>
              </a:lnSpc>
              <a:spcBef>
                <a:spcPts val="0"/>
              </a:spcBef>
              <a:spcAft>
                <a:spcPts val="0"/>
              </a:spcAft>
              <a:buClr>
                <a:srgbClr val="000000"/>
              </a:buClr>
              <a:buSzPts val="3600"/>
              <a:buChar char="•"/>
            </a:pPr>
            <a:r>
              <a:rPr lang="en-US" sz="3600">
                <a:solidFill>
                  <a:srgbClr val="000000"/>
                </a:solidFill>
              </a:rPr>
              <a:t>Watch and listen</a:t>
            </a:r>
            <a:endParaRPr sz="3600">
              <a:solidFill>
                <a:srgbClr val="000000"/>
              </a:solidFill>
            </a:endParaRPr>
          </a:p>
          <a:p>
            <a:pPr marL="457200" lvl="0" indent="-457200" algn="l" rtl="0">
              <a:spcBef>
                <a:spcPts val="0"/>
              </a:spcBef>
              <a:spcAft>
                <a:spcPts val="0"/>
              </a:spcAft>
              <a:buClr>
                <a:srgbClr val="000000"/>
              </a:buClr>
              <a:buSzPts val="3600"/>
              <a:buChar char="•"/>
            </a:pPr>
            <a:r>
              <a:rPr lang="en-US" sz="3600">
                <a:solidFill>
                  <a:srgbClr val="000000"/>
                </a:solidFill>
              </a:rPr>
              <a:t>Make an educated guess, based on what you know so far</a:t>
            </a:r>
            <a:endParaRPr sz="3600">
              <a:solidFill>
                <a:srgbClr val="000000"/>
              </a:solidFill>
            </a:endParaRPr>
          </a:p>
          <a:p>
            <a:pPr marL="457200" lvl="0" indent="-457200" algn="l" rtl="0">
              <a:spcBef>
                <a:spcPts val="0"/>
              </a:spcBef>
              <a:spcAft>
                <a:spcPts val="0"/>
              </a:spcAft>
              <a:buClr>
                <a:srgbClr val="000000"/>
              </a:buClr>
              <a:buSzPts val="3600"/>
              <a:buChar char="•"/>
            </a:pPr>
            <a:r>
              <a:rPr lang="en-US" sz="3600">
                <a:solidFill>
                  <a:srgbClr val="000000"/>
                </a:solidFill>
              </a:rPr>
              <a:t>Try different ideas </a:t>
            </a:r>
            <a:endParaRPr sz="3600">
              <a:solidFill>
                <a:srgbClr val="000000"/>
              </a:solidFill>
            </a:endParaRPr>
          </a:p>
          <a:p>
            <a:pPr marL="457200" marR="0" lvl="0" indent="-457200" algn="l" rtl="0">
              <a:lnSpc>
                <a:spcPct val="90000"/>
              </a:lnSpc>
              <a:spcBef>
                <a:spcPts val="0"/>
              </a:spcBef>
              <a:spcAft>
                <a:spcPts val="0"/>
              </a:spcAft>
              <a:buClr>
                <a:srgbClr val="000000"/>
              </a:buClr>
              <a:buSzPts val="3600"/>
              <a:buChar char="•"/>
            </a:pPr>
            <a:r>
              <a:rPr lang="en-US" sz="3600">
                <a:solidFill>
                  <a:srgbClr val="000000"/>
                </a:solidFill>
              </a:rPr>
              <a:t>Decide if the new ideas make sense or not</a:t>
            </a:r>
            <a:endParaRPr sz="3600">
              <a:solidFill>
                <a:srgbClr val="000000"/>
              </a:solidFill>
            </a:endParaRPr>
          </a:p>
        </p:txBody>
      </p:sp>
      <p:sp>
        <p:nvSpPr>
          <p:cNvPr id="458" name="Google Shape;458;p6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How we know if something works </a:t>
            </a:r>
            <a:endParaRPr/>
          </a:p>
        </p:txBody>
      </p:sp>
      <p:sp>
        <p:nvSpPr>
          <p:cNvPr id="464" name="Google Shape;464;p65"/>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46</a:t>
            </a:fld>
            <a:endParaRPr/>
          </a:p>
        </p:txBody>
      </p:sp>
      <p:sp>
        <p:nvSpPr>
          <p:cNvPr id="465" name="Google Shape;465;p65"/>
          <p:cNvSpPr txBox="1">
            <a:spLocks noGrp="1"/>
          </p:cNvSpPr>
          <p:nvPr>
            <p:ph type="body" idx="1"/>
          </p:nvPr>
        </p:nvSpPr>
        <p:spPr>
          <a:xfrm>
            <a:off x="1410025" y="1459575"/>
            <a:ext cx="7415100" cy="462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Marta makes some cookie dough. </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Before she puts the cookies in the oven, she realizes she forgot she had an appointment.</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She puts the cookie dough in the fridge.</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b="1">
              <a:solidFill>
                <a:schemeClr val="dk2"/>
              </a:solidFill>
              <a:latin typeface="Corbel"/>
              <a:ea typeface="Corbel"/>
              <a:cs typeface="Corbel"/>
              <a:sym typeface="Corbel"/>
            </a:endParaRPr>
          </a:p>
          <a:p>
            <a:pPr marL="0" lvl="0" indent="0" algn="l" rtl="0">
              <a:spcBef>
                <a:spcPts val="1100"/>
              </a:spcBef>
              <a:spcAft>
                <a:spcPts val="0"/>
              </a:spcAft>
              <a:buNone/>
            </a:pPr>
            <a:endParaRPr/>
          </a:p>
        </p:txBody>
      </p:sp>
      <p:pic>
        <p:nvPicPr>
          <p:cNvPr id="466" name="Google Shape;466;p65"/>
          <p:cNvPicPr preferRelativeResize="0"/>
          <p:nvPr/>
        </p:nvPicPr>
        <p:blipFill>
          <a:blip r:embed="rId3">
            <a:alphaModFix/>
          </a:blip>
          <a:stretch>
            <a:fillRect/>
          </a:stretch>
        </p:blipFill>
        <p:spPr>
          <a:xfrm>
            <a:off x="8965699" y="1909525"/>
            <a:ext cx="3120400" cy="3338325"/>
          </a:xfrm>
          <a:prstGeom prst="rect">
            <a:avLst/>
          </a:prstGeom>
          <a:noFill/>
          <a:ln>
            <a:noFill/>
          </a:ln>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6"/>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How we know if something works </a:t>
            </a:r>
            <a:endParaRPr/>
          </a:p>
        </p:txBody>
      </p:sp>
      <p:sp>
        <p:nvSpPr>
          <p:cNvPr id="472" name="Google Shape;472;p66"/>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473" name="Google Shape;473;p6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47</a:t>
            </a:fld>
            <a:endParaRPr/>
          </a:p>
        </p:txBody>
      </p:sp>
      <p:sp>
        <p:nvSpPr>
          <p:cNvPr id="474" name="Google Shape;474;p66"/>
          <p:cNvSpPr txBox="1">
            <a:spLocks noGrp="1"/>
          </p:cNvSpPr>
          <p:nvPr>
            <p:ph type="body" idx="1"/>
          </p:nvPr>
        </p:nvSpPr>
        <p:spPr>
          <a:xfrm>
            <a:off x="1410025" y="1459575"/>
            <a:ext cx="7415100" cy="462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A few days later, she remembers the cookie dough…so she makes the cookies.</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Her family tells her they are the best cookies she has ever made.</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b="1">
              <a:solidFill>
                <a:schemeClr val="dk2"/>
              </a:solidFill>
              <a:latin typeface="Corbel"/>
              <a:ea typeface="Corbel"/>
              <a:cs typeface="Corbel"/>
              <a:sym typeface="Corbel"/>
            </a:endParaRPr>
          </a:p>
          <a:p>
            <a:pPr marL="0" lvl="0" indent="0" algn="l" rtl="0">
              <a:spcBef>
                <a:spcPts val="1100"/>
              </a:spcBef>
              <a:spcAft>
                <a:spcPts val="0"/>
              </a:spcAft>
              <a:buNone/>
            </a:pPr>
            <a:endParaRPr/>
          </a:p>
        </p:txBody>
      </p:sp>
      <p:pic>
        <p:nvPicPr>
          <p:cNvPr id="475" name="Google Shape;475;p66"/>
          <p:cNvPicPr preferRelativeResize="0"/>
          <p:nvPr/>
        </p:nvPicPr>
        <p:blipFill>
          <a:blip r:embed="rId3">
            <a:alphaModFix/>
          </a:blip>
          <a:stretch>
            <a:fillRect/>
          </a:stretch>
        </p:blipFill>
        <p:spPr>
          <a:xfrm>
            <a:off x="8965699" y="1909525"/>
            <a:ext cx="3120400" cy="3338325"/>
          </a:xfrm>
          <a:prstGeom prst="rect">
            <a:avLst/>
          </a:prstGeom>
          <a:noFill/>
          <a:ln>
            <a:noFill/>
          </a:ln>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7"/>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How we know if something works </a:t>
            </a:r>
            <a:endParaRPr/>
          </a:p>
        </p:txBody>
      </p:sp>
      <p:sp>
        <p:nvSpPr>
          <p:cNvPr id="481" name="Google Shape;481;p67"/>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482" name="Google Shape;482;p6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48</a:t>
            </a:fld>
            <a:endParaRPr/>
          </a:p>
        </p:txBody>
      </p:sp>
      <p:sp>
        <p:nvSpPr>
          <p:cNvPr id="483" name="Google Shape;483;p67"/>
          <p:cNvSpPr txBox="1">
            <a:spLocks noGrp="1"/>
          </p:cNvSpPr>
          <p:nvPr>
            <p:ph type="body" idx="1"/>
          </p:nvPr>
        </p:nvSpPr>
        <p:spPr>
          <a:xfrm>
            <a:off x="1410025" y="1459575"/>
            <a:ext cx="7415100" cy="462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She thinks about what was different. </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This time, she kept the dough in the refrigerator because she had to leave...</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b="1">
              <a:solidFill>
                <a:schemeClr val="dk2"/>
              </a:solidFill>
              <a:latin typeface="Corbel"/>
              <a:ea typeface="Corbel"/>
              <a:cs typeface="Corbel"/>
              <a:sym typeface="Corbel"/>
            </a:endParaRPr>
          </a:p>
          <a:p>
            <a:pPr marL="0" lvl="0" indent="0" algn="l" rtl="0">
              <a:spcBef>
                <a:spcPts val="1100"/>
              </a:spcBef>
              <a:spcAft>
                <a:spcPts val="0"/>
              </a:spcAft>
              <a:buNone/>
            </a:pPr>
            <a:endParaRPr/>
          </a:p>
        </p:txBody>
      </p:sp>
      <p:pic>
        <p:nvPicPr>
          <p:cNvPr id="484" name="Google Shape;484;p67"/>
          <p:cNvPicPr preferRelativeResize="0"/>
          <p:nvPr/>
        </p:nvPicPr>
        <p:blipFill>
          <a:blip r:embed="rId3">
            <a:alphaModFix/>
          </a:blip>
          <a:stretch>
            <a:fillRect/>
          </a:stretch>
        </p:blipFill>
        <p:spPr>
          <a:xfrm>
            <a:off x="8965699" y="1909525"/>
            <a:ext cx="3120400" cy="3338325"/>
          </a:xfrm>
          <a:prstGeom prst="rect">
            <a:avLst/>
          </a:prstGeom>
          <a:noFill/>
          <a:ln>
            <a:noFill/>
          </a:ln>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8"/>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How we know if something works </a:t>
            </a:r>
            <a:endParaRPr/>
          </a:p>
        </p:txBody>
      </p:sp>
      <p:sp>
        <p:nvSpPr>
          <p:cNvPr id="490" name="Google Shape;490;p6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49</a:t>
            </a:fld>
            <a:endParaRPr/>
          </a:p>
        </p:txBody>
      </p:sp>
      <p:sp>
        <p:nvSpPr>
          <p:cNvPr id="491" name="Google Shape;491;p68"/>
          <p:cNvSpPr txBox="1">
            <a:spLocks noGrp="1"/>
          </p:cNvSpPr>
          <p:nvPr>
            <p:ph type="body" idx="1"/>
          </p:nvPr>
        </p:nvSpPr>
        <p:spPr>
          <a:xfrm>
            <a:off x="1410025" y="1459575"/>
            <a:ext cx="7415100" cy="462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She does a little googling and she decides to do an experiment:</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She makes some dough. She:</a:t>
            </a:r>
            <a:endParaRPr sz="3000">
              <a:solidFill>
                <a:schemeClr val="dk2"/>
              </a:solidFill>
            </a:endParaRPr>
          </a:p>
          <a:p>
            <a:pPr marL="457200" lvl="0" indent="-419100" algn="l" rtl="0">
              <a:lnSpc>
                <a:spcPct val="100000"/>
              </a:lnSpc>
              <a:spcBef>
                <a:spcPts val="0"/>
              </a:spcBef>
              <a:spcAft>
                <a:spcPts val="0"/>
              </a:spcAft>
              <a:buClr>
                <a:schemeClr val="dk2"/>
              </a:buClr>
              <a:buSzPts val="3000"/>
              <a:buChar char="•"/>
            </a:pPr>
            <a:r>
              <a:rPr lang="en-US" sz="3000">
                <a:solidFill>
                  <a:schemeClr val="dk2"/>
                </a:solidFill>
              </a:rPr>
              <a:t>Bakes some of it </a:t>
            </a:r>
            <a:r>
              <a:rPr lang="en-US" sz="3000" b="1">
                <a:solidFill>
                  <a:schemeClr val="dk2"/>
                </a:solidFill>
              </a:rPr>
              <a:t>right away</a:t>
            </a:r>
            <a:endParaRPr sz="3000" b="1">
              <a:solidFill>
                <a:schemeClr val="dk2"/>
              </a:solidFill>
            </a:endParaRPr>
          </a:p>
          <a:p>
            <a:pPr marL="457200" lvl="0" indent="-419100" algn="l" rtl="0">
              <a:lnSpc>
                <a:spcPct val="100000"/>
              </a:lnSpc>
              <a:spcBef>
                <a:spcPts val="0"/>
              </a:spcBef>
              <a:spcAft>
                <a:spcPts val="0"/>
              </a:spcAft>
              <a:buClr>
                <a:schemeClr val="dk2"/>
              </a:buClr>
              <a:buSzPts val="3000"/>
              <a:buChar char="•"/>
            </a:pPr>
            <a:r>
              <a:rPr lang="en-US" sz="3000">
                <a:solidFill>
                  <a:schemeClr val="dk2"/>
                </a:solidFill>
              </a:rPr>
              <a:t>Puts some of it in the refrigerator and bakes it </a:t>
            </a:r>
            <a:r>
              <a:rPr lang="en-US" sz="3000" b="1">
                <a:solidFill>
                  <a:schemeClr val="dk2"/>
                </a:solidFill>
              </a:rPr>
              <a:t>12 hours later</a:t>
            </a:r>
            <a:endParaRPr sz="3000" b="1">
              <a:solidFill>
                <a:schemeClr val="dk2"/>
              </a:solidFill>
            </a:endParaRPr>
          </a:p>
          <a:p>
            <a:pPr marL="457200" lvl="0" indent="-419100" algn="l" rtl="0">
              <a:lnSpc>
                <a:spcPct val="100000"/>
              </a:lnSpc>
              <a:spcBef>
                <a:spcPts val="0"/>
              </a:spcBef>
              <a:spcAft>
                <a:spcPts val="0"/>
              </a:spcAft>
              <a:buClr>
                <a:schemeClr val="dk2"/>
              </a:buClr>
              <a:buSzPts val="3000"/>
              <a:buChar char="•"/>
            </a:pPr>
            <a:r>
              <a:rPr lang="en-US" sz="3000">
                <a:solidFill>
                  <a:schemeClr val="dk2"/>
                </a:solidFill>
              </a:rPr>
              <a:t>Puts some of it in the refrigerator and bakes it </a:t>
            </a:r>
            <a:r>
              <a:rPr lang="en-US" sz="3000" b="1">
                <a:solidFill>
                  <a:schemeClr val="dk2"/>
                </a:solidFill>
              </a:rPr>
              <a:t>2 days later</a:t>
            </a:r>
            <a:endParaRPr sz="3000" b="1">
              <a:solidFill>
                <a:schemeClr val="dk2"/>
              </a:solidFill>
            </a:endParaRPr>
          </a:p>
          <a:p>
            <a:pPr marL="0" lvl="0" indent="0" algn="l" rtl="0">
              <a:spcBef>
                <a:spcPts val="1100"/>
              </a:spcBef>
              <a:spcAft>
                <a:spcPts val="0"/>
              </a:spcAft>
              <a:buNone/>
            </a:pPr>
            <a:endParaRPr/>
          </a:p>
        </p:txBody>
      </p:sp>
      <p:pic>
        <p:nvPicPr>
          <p:cNvPr id="492" name="Google Shape;492;p68"/>
          <p:cNvPicPr preferRelativeResize="0"/>
          <p:nvPr/>
        </p:nvPicPr>
        <p:blipFill>
          <a:blip r:embed="rId3">
            <a:alphaModFix/>
          </a:blip>
          <a:stretch>
            <a:fillRect/>
          </a:stretch>
        </p:blipFill>
        <p:spPr>
          <a:xfrm>
            <a:off x="8965699" y="1909525"/>
            <a:ext cx="3120400" cy="3338325"/>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1553075" y="2536750"/>
            <a:ext cx="7152600" cy="3143400"/>
          </a:xfrm>
          <a:prstGeom prst="rect">
            <a:avLst/>
          </a:prstGeom>
        </p:spPr>
        <p:txBody>
          <a:bodyPr spcFirstLastPara="1" wrap="square" lIns="91425" tIns="91425" rIns="91425" bIns="91425" anchor="b" anchorCtr="0">
            <a:noAutofit/>
          </a:bodyPr>
          <a:lstStyle/>
          <a:p>
            <a:pPr marL="210312" lvl="0" indent="0" algn="l" rtl="0">
              <a:spcBef>
                <a:spcPts val="0"/>
              </a:spcBef>
              <a:spcAft>
                <a:spcPts val="0"/>
              </a:spcAft>
              <a:buNone/>
            </a:pPr>
            <a:r>
              <a:rPr lang="en-US" sz="4200">
                <a:solidFill>
                  <a:srgbClr val="FFFFFF"/>
                </a:solidFill>
              </a:rPr>
              <a:t>Community </a:t>
            </a:r>
            <a:endParaRPr sz="4200">
              <a:solidFill>
                <a:srgbClr val="FFFFFF"/>
              </a:solidFill>
            </a:endParaRPr>
          </a:p>
          <a:p>
            <a:pPr marL="210312" lvl="0" indent="0" algn="l" rtl="0">
              <a:spcBef>
                <a:spcPts val="0"/>
              </a:spcBef>
              <a:spcAft>
                <a:spcPts val="0"/>
              </a:spcAft>
              <a:buNone/>
            </a:pPr>
            <a:r>
              <a:rPr lang="en-US" sz="4200">
                <a:solidFill>
                  <a:srgbClr val="FFFFFF"/>
                </a:solidFill>
              </a:rPr>
              <a:t>Health Workers: </a:t>
            </a:r>
            <a:endParaRPr sz="4200">
              <a:solidFill>
                <a:srgbClr val="FFFFFF"/>
              </a:solidFill>
            </a:endParaRPr>
          </a:p>
          <a:p>
            <a:pPr marL="210312" lvl="0" indent="0" algn="l" rtl="0">
              <a:spcBef>
                <a:spcPts val="0"/>
              </a:spcBef>
              <a:spcAft>
                <a:spcPts val="0"/>
              </a:spcAft>
              <a:buNone/>
            </a:pPr>
            <a:r>
              <a:rPr lang="en-US" sz="4200">
                <a:solidFill>
                  <a:srgbClr val="FFFFFF"/>
                </a:solidFill>
              </a:rPr>
              <a:t>Moving Research Forward</a:t>
            </a:r>
            <a:r>
              <a:rPr lang="en-US" sz="4200" b="0">
                <a:solidFill>
                  <a:schemeClr val="dk1"/>
                </a:solidFill>
              </a:rPr>
              <a:t> </a:t>
            </a:r>
            <a:endParaRPr sz="4200">
              <a:latin typeface="Proxima Nova"/>
              <a:ea typeface="Proxima Nova"/>
              <a:cs typeface="Proxima Nova"/>
              <a:sym typeface="Proxima Nova"/>
            </a:endParaRPr>
          </a:p>
        </p:txBody>
      </p:sp>
      <p:sp>
        <p:nvSpPr>
          <p:cNvPr id="123" name="Google Shape;123;p24"/>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9"/>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How we know if something works </a:t>
            </a:r>
            <a:endParaRPr/>
          </a:p>
        </p:txBody>
      </p:sp>
      <p:sp>
        <p:nvSpPr>
          <p:cNvPr id="498" name="Google Shape;498;p69"/>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499" name="Google Shape;499;p6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50</a:t>
            </a:fld>
            <a:endParaRPr/>
          </a:p>
        </p:txBody>
      </p:sp>
      <p:sp>
        <p:nvSpPr>
          <p:cNvPr id="500" name="Google Shape;500;p69"/>
          <p:cNvSpPr txBox="1">
            <a:spLocks noGrp="1"/>
          </p:cNvSpPr>
          <p:nvPr>
            <p:ph type="body" idx="1"/>
          </p:nvPr>
        </p:nvSpPr>
        <p:spPr>
          <a:xfrm>
            <a:off x="1410025" y="1459575"/>
            <a:ext cx="7415100" cy="462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She asks her family and neighbors to taste each batch and tell her their favorite.</a:t>
            </a:r>
            <a:endParaRPr sz="3000">
              <a:solidFill>
                <a:schemeClr val="dk2"/>
              </a:solidFill>
            </a:endParaRPr>
          </a:p>
          <a:p>
            <a:pPr marL="0" lvl="0" indent="0" algn="l" rtl="0">
              <a:spcBef>
                <a:spcPts val="1100"/>
              </a:spcBef>
              <a:spcAft>
                <a:spcPts val="0"/>
              </a:spcAft>
              <a:buNone/>
            </a:pPr>
            <a:endParaRPr/>
          </a:p>
        </p:txBody>
      </p:sp>
      <p:pic>
        <p:nvPicPr>
          <p:cNvPr id="501" name="Google Shape;501;p69"/>
          <p:cNvPicPr preferRelativeResize="0"/>
          <p:nvPr/>
        </p:nvPicPr>
        <p:blipFill>
          <a:blip r:embed="rId3">
            <a:alphaModFix/>
          </a:blip>
          <a:stretch>
            <a:fillRect/>
          </a:stretch>
        </p:blipFill>
        <p:spPr>
          <a:xfrm>
            <a:off x="8965699" y="1909525"/>
            <a:ext cx="3120400" cy="3338325"/>
          </a:xfrm>
          <a:prstGeom prst="rect">
            <a:avLst/>
          </a:prstGeom>
          <a:noFill/>
          <a:ln>
            <a:noFill/>
          </a:ln>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0"/>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How we know if something works </a:t>
            </a:r>
            <a:endParaRPr/>
          </a:p>
        </p:txBody>
      </p:sp>
      <p:sp>
        <p:nvSpPr>
          <p:cNvPr id="507" name="Google Shape;507;p70"/>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508" name="Google Shape;508;p70"/>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51</a:t>
            </a:fld>
            <a:endParaRPr/>
          </a:p>
        </p:txBody>
      </p:sp>
      <p:sp>
        <p:nvSpPr>
          <p:cNvPr id="509" name="Google Shape;509;p70"/>
          <p:cNvSpPr txBox="1">
            <a:spLocks noGrp="1"/>
          </p:cNvSpPr>
          <p:nvPr>
            <p:ph type="body" idx="1"/>
          </p:nvPr>
        </p:nvSpPr>
        <p:spPr>
          <a:xfrm>
            <a:off x="1410025" y="1459575"/>
            <a:ext cx="7415100" cy="462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Wow! She decides that the cookies with the dough in the refrigerator for 48 hours were the best — everyone picked those cookies!</a:t>
            </a: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endParaRPr sz="3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3000">
                <a:solidFill>
                  <a:schemeClr val="dk2"/>
                </a:solidFill>
              </a:rPr>
              <a:t>She shares the new baking trick with all of her friends who like to bake!</a:t>
            </a:r>
            <a:endParaRPr sz="3000">
              <a:solidFill>
                <a:schemeClr val="dk2"/>
              </a:solidFill>
            </a:endParaRPr>
          </a:p>
          <a:p>
            <a:pPr marL="0" lvl="0" indent="0" algn="l" rtl="0">
              <a:spcBef>
                <a:spcPts val="1100"/>
              </a:spcBef>
              <a:spcAft>
                <a:spcPts val="0"/>
              </a:spcAft>
              <a:buNone/>
            </a:pPr>
            <a:endParaRPr/>
          </a:p>
        </p:txBody>
      </p:sp>
      <p:pic>
        <p:nvPicPr>
          <p:cNvPr id="510" name="Google Shape;510;p70"/>
          <p:cNvPicPr preferRelativeResize="0"/>
          <p:nvPr/>
        </p:nvPicPr>
        <p:blipFill>
          <a:blip r:embed="rId3">
            <a:alphaModFix/>
          </a:blip>
          <a:stretch>
            <a:fillRect/>
          </a:stretch>
        </p:blipFill>
        <p:spPr>
          <a:xfrm>
            <a:off x="8965699" y="1909525"/>
            <a:ext cx="3120400" cy="3338325"/>
          </a:xfrm>
          <a:prstGeom prst="rect">
            <a:avLst/>
          </a:prstGeom>
          <a:noFill/>
          <a:ln>
            <a:noFill/>
          </a:ln>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52</a:t>
            </a:fld>
            <a:endParaRPr/>
          </a:p>
        </p:txBody>
      </p:sp>
      <p:grpSp>
        <p:nvGrpSpPr>
          <p:cNvPr id="516" name="Google Shape;516;p71"/>
          <p:cNvGrpSpPr/>
          <p:nvPr/>
        </p:nvGrpSpPr>
        <p:grpSpPr>
          <a:xfrm>
            <a:off x="4360831" y="1136270"/>
            <a:ext cx="4233494" cy="4233494"/>
            <a:chOff x="4505536" y="706345"/>
            <a:chExt cx="3175200" cy="3175200"/>
          </a:xfrm>
        </p:grpSpPr>
        <p:sp>
          <p:nvSpPr>
            <p:cNvPr id="517" name="Google Shape;517;p71"/>
            <p:cNvSpPr/>
            <p:nvPr/>
          </p:nvSpPr>
          <p:spPr>
            <a:xfrm rot="10800000">
              <a:off x="4505536" y="706345"/>
              <a:ext cx="3175200" cy="3175200"/>
            </a:xfrm>
            <a:prstGeom prst="blockArc">
              <a:avLst>
                <a:gd name="adj1" fmla="val 5399801"/>
                <a:gd name="adj2" fmla="val 3012680"/>
                <a:gd name="adj3" fmla="val 6939"/>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71"/>
            <p:cNvSpPr/>
            <p:nvPr/>
          </p:nvSpPr>
          <p:spPr>
            <a:xfrm rot="10800000">
              <a:off x="4938261" y="946101"/>
              <a:ext cx="450600" cy="450600"/>
            </a:xfrm>
            <a:prstGeom prst="rtTriangle">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19" name="Google Shape;519;p71"/>
          <p:cNvGrpSpPr/>
          <p:nvPr/>
        </p:nvGrpSpPr>
        <p:grpSpPr>
          <a:xfrm>
            <a:off x="7111891" y="866552"/>
            <a:ext cx="2507788" cy="1442694"/>
            <a:chOff x="3798075" y="806282"/>
            <a:chExt cx="1332300" cy="817668"/>
          </a:xfrm>
        </p:grpSpPr>
        <p:sp>
          <p:nvSpPr>
            <p:cNvPr id="520" name="Google Shape;520;p71"/>
            <p:cNvSpPr/>
            <p:nvPr/>
          </p:nvSpPr>
          <p:spPr>
            <a:xfrm>
              <a:off x="3798075" y="994250"/>
              <a:ext cx="1332300" cy="629700"/>
            </a:xfrm>
            <a:prstGeom prst="rect">
              <a:avLst/>
            </a:prstGeom>
            <a:solidFill>
              <a:srgbClr val="134F5C"/>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Information already available</a:t>
              </a:r>
              <a:endParaRPr sz="2400">
                <a:solidFill>
                  <a:srgbClr val="FFFFFF"/>
                </a:solidFill>
              </a:endParaRPr>
            </a:p>
          </p:txBody>
        </p:sp>
        <p:sp>
          <p:nvSpPr>
            <p:cNvPr id="521" name="Google Shape;521;p71"/>
            <p:cNvSpPr/>
            <p:nvPr/>
          </p:nvSpPr>
          <p:spPr>
            <a:xfrm>
              <a:off x="3798079" y="806282"/>
              <a:ext cx="1210800" cy="225900"/>
            </a:xfrm>
            <a:prstGeom prst="round1Rect">
              <a:avLst>
                <a:gd name="adj" fmla="val 50000"/>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Theory</a:t>
              </a:r>
              <a:endParaRPr sz="2400">
                <a:solidFill>
                  <a:srgbClr val="FFFFFF"/>
                </a:solidFill>
              </a:endParaRPr>
            </a:p>
          </p:txBody>
        </p:sp>
      </p:grpSp>
      <p:grpSp>
        <p:nvGrpSpPr>
          <p:cNvPr id="522" name="Google Shape;522;p71"/>
          <p:cNvGrpSpPr/>
          <p:nvPr/>
        </p:nvGrpSpPr>
        <p:grpSpPr>
          <a:xfrm>
            <a:off x="1857568" y="991628"/>
            <a:ext cx="3019932" cy="1423971"/>
            <a:chOff x="1736888" y="2422675"/>
            <a:chExt cx="2265005" cy="1068005"/>
          </a:xfrm>
        </p:grpSpPr>
        <p:sp>
          <p:nvSpPr>
            <p:cNvPr id="523" name="Google Shape;523;p71"/>
            <p:cNvSpPr/>
            <p:nvPr/>
          </p:nvSpPr>
          <p:spPr>
            <a:xfrm>
              <a:off x="1736893" y="2707680"/>
              <a:ext cx="2265000" cy="783000"/>
            </a:xfrm>
            <a:prstGeom prst="rect">
              <a:avLst/>
            </a:prstGeom>
            <a:solidFill>
              <a:srgbClr val="134F5C"/>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Share what you learned</a:t>
              </a:r>
              <a:endParaRPr sz="2400">
                <a:solidFill>
                  <a:srgbClr val="FFFFFF"/>
                </a:solidFill>
              </a:endParaRPr>
            </a:p>
          </p:txBody>
        </p:sp>
        <p:sp>
          <p:nvSpPr>
            <p:cNvPr id="524" name="Google Shape;524;p71"/>
            <p:cNvSpPr/>
            <p:nvPr/>
          </p:nvSpPr>
          <p:spPr>
            <a:xfrm>
              <a:off x="1736888" y="2422675"/>
              <a:ext cx="1332300" cy="285000"/>
            </a:xfrm>
            <a:prstGeom prst="round1Rect">
              <a:avLst>
                <a:gd name="adj" fmla="val 50000"/>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Report</a:t>
              </a:r>
              <a:endParaRPr sz="2400">
                <a:solidFill>
                  <a:srgbClr val="FFFFFF"/>
                </a:solidFill>
              </a:endParaRPr>
            </a:p>
          </p:txBody>
        </p:sp>
      </p:grpSp>
      <p:grpSp>
        <p:nvGrpSpPr>
          <p:cNvPr id="525" name="Google Shape;525;p71"/>
          <p:cNvGrpSpPr/>
          <p:nvPr/>
        </p:nvGrpSpPr>
        <p:grpSpPr>
          <a:xfrm>
            <a:off x="1431900" y="2540663"/>
            <a:ext cx="2845130" cy="2010359"/>
            <a:chOff x="4532626" y="2422673"/>
            <a:chExt cx="2133901" cy="1507807"/>
          </a:xfrm>
        </p:grpSpPr>
        <p:sp>
          <p:nvSpPr>
            <p:cNvPr id="526" name="Google Shape;526;p71"/>
            <p:cNvSpPr/>
            <p:nvPr/>
          </p:nvSpPr>
          <p:spPr>
            <a:xfrm>
              <a:off x="4532627" y="2707680"/>
              <a:ext cx="2133900" cy="1222800"/>
            </a:xfrm>
            <a:prstGeom prst="rect">
              <a:avLst/>
            </a:prstGeom>
            <a:solidFill>
              <a:srgbClr val="134F5C"/>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Collect information and see what you learned</a:t>
              </a:r>
              <a:endParaRPr sz="2400">
                <a:solidFill>
                  <a:srgbClr val="FFFFFF"/>
                </a:solidFill>
              </a:endParaRPr>
            </a:p>
          </p:txBody>
        </p:sp>
        <p:sp>
          <p:nvSpPr>
            <p:cNvPr id="527" name="Google Shape;527;p71"/>
            <p:cNvSpPr/>
            <p:nvPr/>
          </p:nvSpPr>
          <p:spPr>
            <a:xfrm>
              <a:off x="4532626" y="2422673"/>
              <a:ext cx="1812000" cy="285000"/>
            </a:xfrm>
            <a:prstGeom prst="round1Rect">
              <a:avLst>
                <a:gd name="adj" fmla="val 50000"/>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Data</a:t>
              </a:r>
              <a:endParaRPr sz="2400">
                <a:solidFill>
                  <a:srgbClr val="FFFFFF"/>
                </a:solidFill>
              </a:endParaRPr>
            </a:p>
          </p:txBody>
        </p:sp>
      </p:grpSp>
      <p:grpSp>
        <p:nvGrpSpPr>
          <p:cNvPr id="528" name="Google Shape;528;p71"/>
          <p:cNvGrpSpPr/>
          <p:nvPr/>
        </p:nvGrpSpPr>
        <p:grpSpPr>
          <a:xfrm>
            <a:off x="3240975" y="4551026"/>
            <a:ext cx="3019860" cy="1996569"/>
            <a:chOff x="3678336" y="725209"/>
            <a:chExt cx="1589400" cy="943737"/>
          </a:xfrm>
        </p:grpSpPr>
        <p:sp>
          <p:nvSpPr>
            <p:cNvPr id="529" name="Google Shape;529;p71"/>
            <p:cNvSpPr/>
            <p:nvPr/>
          </p:nvSpPr>
          <p:spPr>
            <a:xfrm>
              <a:off x="3678336" y="994245"/>
              <a:ext cx="1589400" cy="674700"/>
            </a:xfrm>
            <a:prstGeom prst="rect">
              <a:avLst/>
            </a:prstGeom>
            <a:solidFill>
              <a:srgbClr val="134F5C"/>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Decide how to test your hypothesis and see if you are right</a:t>
              </a:r>
              <a:endParaRPr sz="2400">
                <a:solidFill>
                  <a:srgbClr val="FFFFFF"/>
                </a:solidFill>
              </a:endParaRPr>
            </a:p>
          </p:txBody>
        </p:sp>
        <p:sp>
          <p:nvSpPr>
            <p:cNvPr id="530" name="Google Shape;530;p71"/>
            <p:cNvSpPr/>
            <p:nvPr/>
          </p:nvSpPr>
          <p:spPr>
            <a:xfrm>
              <a:off x="3678338" y="725209"/>
              <a:ext cx="1332300" cy="285000"/>
            </a:xfrm>
            <a:prstGeom prst="round1Rect">
              <a:avLst>
                <a:gd name="adj" fmla="val 50000"/>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Test it</a:t>
              </a:r>
              <a:endParaRPr sz="2400">
                <a:solidFill>
                  <a:srgbClr val="FFFFFF"/>
                </a:solidFill>
              </a:endParaRPr>
            </a:p>
          </p:txBody>
        </p:sp>
      </p:grpSp>
      <p:sp>
        <p:nvSpPr>
          <p:cNvPr id="531" name="Google Shape;531;p71"/>
          <p:cNvSpPr txBox="1">
            <a:spLocks noGrp="1"/>
          </p:cNvSpPr>
          <p:nvPr>
            <p:ph type="title"/>
          </p:nvPr>
        </p:nvSpPr>
        <p:spPr>
          <a:xfrm>
            <a:off x="247669" y="244351"/>
            <a:ext cx="9372000" cy="622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The Scientific Method</a:t>
            </a:r>
            <a:endParaRPr/>
          </a:p>
        </p:txBody>
      </p:sp>
      <p:grpSp>
        <p:nvGrpSpPr>
          <p:cNvPr id="532" name="Google Shape;532;p71"/>
          <p:cNvGrpSpPr/>
          <p:nvPr/>
        </p:nvGrpSpPr>
        <p:grpSpPr>
          <a:xfrm>
            <a:off x="6552619" y="4645104"/>
            <a:ext cx="3071883" cy="1754379"/>
            <a:chOff x="5130375" y="2447435"/>
            <a:chExt cx="1508709" cy="978733"/>
          </a:xfrm>
        </p:grpSpPr>
        <p:sp>
          <p:nvSpPr>
            <p:cNvPr id="533" name="Google Shape;533;p71"/>
            <p:cNvSpPr/>
            <p:nvPr/>
          </p:nvSpPr>
          <p:spPr>
            <a:xfrm>
              <a:off x="5130384" y="2707668"/>
              <a:ext cx="1508700" cy="718500"/>
            </a:xfrm>
            <a:prstGeom prst="rect">
              <a:avLst/>
            </a:prstGeom>
            <a:solidFill>
              <a:srgbClr val="134F5C"/>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Predict based on your research</a:t>
              </a:r>
              <a:endParaRPr sz="2400">
                <a:solidFill>
                  <a:srgbClr val="FFFFFF"/>
                </a:solidFill>
              </a:endParaRPr>
            </a:p>
          </p:txBody>
        </p:sp>
        <p:sp>
          <p:nvSpPr>
            <p:cNvPr id="534" name="Google Shape;534;p71"/>
            <p:cNvSpPr/>
            <p:nvPr/>
          </p:nvSpPr>
          <p:spPr>
            <a:xfrm>
              <a:off x="5130375" y="2447435"/>
              <a:ext cx="1332300" cy="285000"/>
            </a:xfrm>
            <a:prstGeom prst="round1Rect">
              <a:avLst>
                <a:gd name="adj" fmla="val 50000"/>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Hypothesis</a:t>
              </a:r>
              <a:endParaRPr sz="2400">
                <a:solidFill>
                  <a:srgbClr val="FFFFFF"/>
                </a:solidFill>
              </a:endParaRPr>
            </a:p>
          </p:txBody>
        </p:sp>
      </p:grpSp>
      <p:grpSp>
        <p:nvGrpSpPr>
          <p:cNvPr id="535" name="Google Shape;535;p71"/>
          <p:cNvGrpSpPr/>
          <p:nvPr/>
        </p:nvGrpSpPr>
        <p:grpSpPr>
          <a:xfrm>
            <a:off x="8361795" y="2573751"/>
            <a:ext cx="2872221" cy="1710501"/>
            <a:chOff x="3798074" y="692384"/>
            <a:chExt cx="1462807" cy="889080"/>
          </a:xfrm>
        </p:grpSpPr>
        <p:sp>
          <p:nvSpPr>
            <p:cNvPr id="536" name="Google Shape;536;p71"/>
            <p:cNvSpPr/>
            <p:nvPr/>
          </p:nvSpPr>
          <p:spPr>
            <a:xfrm>
              <a:off x="3798081" y="900764"/>
              <a:ext cx="1462800" cy="680700"/>
            </a:xfrm>
            <a:prstGeom prst="rect">
              <a:avLst/>
            </a:prstGeom>
            <a:solidFill>
              <a:srgbClr val="134F5C"/>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Ask new question and search related information</a:t>
              </a:r>
              <a:endParaRPr sz="2400">
                <a:solidFill>
                  <a:srgbClr val="FFFFFF"/>
                </a:solidFill>
              </a:endParaRPr>
            </a:p>
          </p:txBody>
        </p:sp>
        <p:sp>
          <p:nvSpPr>
            <p:cNvPr id="537" name="Google Shape;537;p71"/>
            <p:cNvSpPr/>
            <p:nvPr/>
          </p:nvSpPr>
          <p:spPr>
            <a:xfrm>
              <a:off x="3798074" y="692384"/>
              <a:ext cx="1180500" cy="248400"/>
            </a:xfrm>
            <a:prstGeom prst="round1Rect">
              <a:avLst>
                <a:gd name="adj" fmla="val 50000"/>
              </a:avLst>
            </a:prstGeom>
            <a:solidFill>
              <a:srgbClr val="13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New question</a:t>
              </a:r>
              <a:endParaRPr sz="2400">
                <a:solidFill>
                  <a:srgbClr val="FFFFFF"/>
                </a:solidFill>
              </a:endParaRPr>
            </a:p>
          </p:txBody>
        </p:sp>
      </p:gr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2"/>
          <p:cNvSpPr txBox="1">
            <a:spLocks noGrp="1"/>
          </p:cNvSpPr>
          <p:nvPr>
            <p:ph type="title"/>
          </p:nvPr>
        </p:nvSpPr>
        <p:spPr>
          <a:xfrm>
            <a:off x="678625" y="167512"/>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More about the </a:t>
            </a:r>
            <a:r>
              <a:rPr lang="en-US" sz="3400"/>
              <a:t>scientific method</a:t>
            </a:r>
            <a:endParaRPr/>
          </a:p>
        </p:txBody>
      </p:sp>
      <p:sp>
        <p:nvSpPr>
          <p:cNvPr id="543" name="Google Shape;543;p72"/>
          <p:cNvSpPr txBox="1">
            <a:spLocks noGrp="1"/>
          </p:cNvSpPr>
          <p:nvPr>
            <p:ph type="body" idx="1"/>
          </p:nvPr>
        </p:nvSpPr>
        <p:spPr>
          <a:xfrm>
            <a:off x="678625" y="1620300"/>
            <a:ext cx="10038276"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000">
                <a:solidFill>
                  <a:srgbClr val="000000"/>
                </a:solidFill>
              </a:rPr>
              <a:t>The person studying a problem looks at:</a:t>
            </a:r>
            <a:endParaRPr sz="3000">
              <a:solidFill>
                <a:srgbClr val="000000"/>
              </a:solidFill>
            </a:endParaRPr>
          </a:p>
          <a:p>
            <a:pPr marL="457200" marR="0" lvl="0" indent="-419100" algn="l" rtl="0">
              <a:lnSpc>
                <a:spcPct val="90000"/>
              </a:lnSpc>
              <a:spcBef>
                <a:spcPts val="0"/>
              </a:spcBef>
              <a:spcAft>
                <a:spcPts val="0"/>
              </a:spcAft>
              <a:buClr>
                <a:srgbClr val="000000"/>
              </a:buClr>
              <a:buSzPts val="3000"/>
              <a:buChar char="•"/>
            </a:pPr>
            <a:r>
              <a:rPr lang="en-US" sz="3000">
                <a:solidFill>
                  <a:srgbClr val="000000"/>
                </a:solidFill>
              </a:rPr>
              <a:t>What other people have studied before</a:t>
            </a:r>
            <a:endParaRPr sz="3000">
              <a:solidFill>
                <a:srgbClr val="000000"/>
              </a:solidFill>
            </a:endParaRPr>
          </a:p>
          <a:p>
            <a:pPr marL="457200" marR="0" lvl="0" indent="-419100" algn="l" rtl="0">
              <a:lnSpc>
                <a:spcPct val="90000"/>
              </a:lnSpc>
              <a:spcBef>
                <a:spcPts val="0"/>
              </a:spcBef>
              <a:spcAft>
                <a:spcPts val="0"/>
              </a:spcAft>
              <a:buClr>
                <a:srgbClr val="000000"/>
              </a:buClr>
              <a:buSzPts val="3000"/>
              <a:buChar char="•"/>
            </a:pPr>
            <a:r>
              <a:rPr lang="en-US" sz="3000">
                <a:solidFill>
                  <a:srgbClr val="000000"/>
                </a:solidFill>
              </a:rPr>
              <a:t>What they learned</a:t>
            </a:r>
            <a:endParaRPr sz="3000">
              <a:solidFill>
                <a:srgbClr val="000000"/>
              </a:solidFill>
            </a:endParaRPr>
          </a:p>
          <a:p>
            <a:pPr marL="457200" marR="0" lvl="0" indent="-419100" algn="l" rtl="0">
              <a:lnSpc>
                <a:spcPct val="90000"/>
              </a:lnSpc>
              <a:spcBef>
                <a:spcPts val="0"/>
              </a:spcBef>
              <a:spcAft>
                <a:spcPts val="0"/>
              </a:spcAft>
              <a:buClr>
                <a:srgbClr val="000000"/>
              </a:buClr>
              <a:buSzPts val="3000"/>
              <a:buChar char="•"/>
            </a:pPr>
            <a:r>
              <a:rPr lang="en-US" sz="3000">
                <a:solidFill>
                  <a:srgbClr val="000000"/>
                </a:solidFill>
              </a:rPr>
              <a:t>Asks new question</a:t>
            </a:r>
            <a:endParaRPr sz="3000">
              <a:solidFill>
                <a:srgbClr val="000000"/>
              </a:solidFill>
            </a:endParaRPr>
          </a:p>
          <a:p>
            <a:pPr marL="457200" marR="0" lvl="0" indent="-419100" algn="l" rtl="0">
              <a:lnSpc>
                <a:spcPct val="90000"/>
              </a:lnSpc>
              <a:spcBef>
                <a:spcPts val="0"/>
              </a:spcBef>
              <a:spcAft>
                <a:spcPts val="0"/>
              </a:spcAft>
              <a:buClr>
                <a:srgbClr val="000000"/>
              </a:buClr>
              <a:buSzPts val="3000"/>
              <a:buChar char="•"/>
            </a:pPr>
            <a:r>
              <a:rPr lang="en-US" sz="3000">
                <a:solidFill>
                  <a:srgbClr val="000000"/>
                </a:solidFill>
              </a:rPr>
              <a:t>Makes a prediction...</a:t>
            </a:r>
            <a:endParaRPr sz="3000">
              <a:solidFill>
                <a:srgbClr val="000000"/>
              </a:solidFill>
            </a:endParaRPr>
          </a:p>
          <a:p>
            <a:pPr marL="0" marR="0" lvl="0" indent="0" algn="l" rtl="0">
              <a:lnSpc>
                <a:spcPct val="90000"/>
              </a:lnSpc>
              <a:spcBef>
                <a:spcPts val="0"/>
              </a:spcBef>
              <a:spcAft>
                <a:spcPts val="0"/>
              </a:spcAft>
              <a:buNone/>
            </a:pPr>
            <a:endParaRPr sz="3000">
              <a:solidFill>
                <a:srgbClr val="000000"/>
              </a:solidFill>
            </a:endParaRPr>
          </a:p>
          <a:p>
            <a:pPr marL="0" marR="0" lvl="0" indent="0" algn="l" rtl="0">
              <a:lnSpc>
                <a:spcPct val="90000"/>
              </a:lnSpc>
              <a:spcBef>
                <a:spcPts val="0"/>
              </a:spcBef>
              <a:spcAft>
                <a:spcPts val="0"/>
              </a:spcAft>
              <a:buNone/>
            </a:pPr>
            <a:r>
              <a:rPr lang="en-US" sz="3000">
                <a:solidFill>
                  <a:srgbClr val="000000"/>
                </a:solidFill>
              </a:rPr>
              <a:t>The </a:t>
            </a:r>
            <a:r>
              <a:rPr lang="en-US" sz="3000" b="1">
                <a:solidFill>
                  <a:srgbClr val="000000"/>
                </a:solidFill>
              </a:rPr>
              <a:t>hypothesis</a:t>
            </a:r>
            <a:r>
              <a:rPr lang="en-US" sz="3000">
                <a:solidFill>
                  <a:srgbClr val="000000"/>
                </a:solidFill>
              </a:rPr>
              <a:t> is what he/she thinks will happen. </a:t>
            </a:r>
            <a:endParaRPr sz="3000">
              <a:solidFill>
                <a:srgbClr val="000000"/>
              </a:solidFill>
            </a:endParaRPr>
          </a:p>
          <a:p>
            <a:pPr marL="0" marR="0" lvl="0" indent="0" algn="l" rtl="0">
              <a:lnSpc>
                <a:spcPct val="90000"/>
              </a:lnSpc>
              <a:spcBef>
                <a:spcPts val="0"/>
              </a:spcBef>
              <a:spcAft>
                <a:spcPts val="0"/>
              </a:spcAft>
              <a:buNone/>
            </a:pPr>
            <a:endParaRPr sz="3000">
              <a:solidFill>
                <a:srgbClr val="000000"/>
              </a:solidFill>
            </a:endParaRPr>
          </a:p>
          <a:p>
            <a:pPr marL="0" marR="0" lvl="0" indent="0" algn="l" rtl="0">
              <a:lnSpc>
                <a:spcPct val="90000"/>
              </a:lnSpc>
              <a:spcBef>
                <a:spcPts val="0"/>
              </a:spcBef>
              <a:spcAft>
                <a:spcPts val="0"/>
              </a:spcAft>
              <a:buNone/>
            </a:pPr>
            <a:r>
              <a:rPr lang="en-US" sz="3000">
                <a:solidFill>
                  <a:srgbClr val="000000"/>
                </a:solidFill>
              </a:rPr>
              <a:t>He/She tries to prove it is true.</a:t>
            </a:r>
            <a:endParaRPr sz="3000">
              <a:solidFill>
                <a:srgbClr val="000000"/>
              </a:solidFill>
            </a:endParaRPr>
          </a:p>
          <a:p>
            <a:pPr marL="0" marR="0" lvl="0" indent="0" algn="l" rtl="0">
              <a:lnSpc>
                <a:spcPct val="90000"/>
              </a:lnSpc>
              <a:spcBef>
                <a:spcPts val="0"/>
              </a:spcBef>
              <a:spcAft>
                <a:spcPts val="0"/>
              </a:spcAft>
              <a:buNone/>
            </a:pPr>
            <a:endParaRPr sz="2400"/>
          </a:p>
        </p:txBody>
      </p:sp>
      <p:sp>
        <p:nvSpPr>
          <p:cNvPr id="544" name="Google Shape;544;p72"/>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53</a:t>
            </a:fld>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3"/>
          <p:cNvSpPr txBox="1">
            <a:spLocks noGrp="1"/>
          </p:cNvSpPr>
          <p:nvPr>
            <p:ph type="title"/>
          </p:nvPr>
        </p:nvSpPr>
        <p:spPr>
          <a:xfrm>
            <a:off x="678625" y="167512"/>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More about the hypothesis</a:t>
            </a:r>
            <a:endParaRPr/>
          </a:p>
        </p:txBody>
      </p:sp>
      <p:sp>
        <p:nvSpPr>
          <p:cNvPr id="550" name="Google Shape;550;p73"/>
          <p:cNvSpPr txBox="1">
            <a:spLocks noGrp="1"/>
          </p:cNvSpPr>
          <p:nvPr>
            <p:ph type="body" idx="1"/>
          </p:nvPr>
        </p:nvSpPr>
        <p:spPr>
          <a:xfrm>
            <a:off x="678625" y="1620300"/>
            <a:ext cx="10038300" cy="4620600"/>
          </a:xfrm>
          <a:prstGeom prst="rect">
            <a:avLst/>
          </a:prstGeom>
          <a:noFill/>
          <a:ln>
            <a:noFill/>
          </a:ln>
        </p:spPr>
        <p:txBody>
          <a:bodyPr spcFirstLastPara="1" wrap="square" lIns="91425" tIns="45700" rIns="91425" bIns="45700" anchor="t" anchorCtr="0">
            <a:noAutofit/>
          </a:bodyPr>
          <a:lstStyle/>
          <a:p>
            <a:pPr marL="210312" marR="0" lvl="0" indent="-57911" algn="l" rtl="0">
              <a:lnSpc>
                <a:spcPct val="90000"/>
              </a:lnSpc>
              <a:spcBef>
                <a:spcPts val="0"/>
              </a:spcBef>
              <a:spcAft>
                <a:spcPts val="0"/>
              </a:spcAft>
              <a:buClr>
                <a:schemeClr val="dk1"/>
              </a:buClr>
              <a:buSzPts val="2400"/>
              <a:buFont typeface="Arial"/>
              <a:buNone/>
            </a:pPr>
            <a:endParaRPr sz="2400" b="1"/>
          </a:p>
          <a:p>
            <a:pPr marL="0" marR="0" lvl="0" indent="0" algn="l" rtl="0">
              <a:lnSpc>
                <a:spcPct val="90000"/>
              </a:lnSpc>
              <a:spcBef>
                <a:spcPts val="0"/>
              </a:spcBef>
              <a:spcAft>
                <a:spcPts val="0"/>
              </a:spcAft>
              <a:buNone/>
            </a:pPr>
            <a:r>
              <a:rPr lang="en-US" sz="3000" b="1">
                <a:solidFill>
                  <a:srgbClr val="000000"/>
                </a:solidFill>
              </a:rPr>
              <a:t>The hypothesis is:</a:t>
            </a:r>
            <a:endParaRPr sz="3000" b="0" i="0" u="none" strike="noStrike" cap="none">
              <a:solidFill>
                <a:srgbClr val="000000"/>
              </a:solidFill>
            </a:endParaRPr>
          </a:p>
          <a:p>
            <a:pPr marL="438912" marR="0" lvl="1" indent="-190500" algn="l" rtl="0">
              <a:lnSpc>
                <a:spcPct val="90000"/>
              </a:lnSpc>
              <a:spcBef>
                <a:spcPts val="0"/>
              </a:spcBef>
              <a:spcAft>
                <a:spcPts val="0"/>
              </a:spcAft>
              <a:buClr>
                <a:srgbClr val="000000"/>
              </a:buClr>
              <a:buSzPts val="3000"/>
              <a:buChar char="•"/>
            </a:pPr>
            <a:r>
              <a:rPr lang="en-US" sz="3000">
                <a:solidFill>
                  <a:srgbClr val="000000"/>
                </a:solidFill>
              </a:rPr>
              <a:t> Clear and easy to follow</a:t>
            </a:r>
            <a:endParaRPr sz="3000">
              <a:solidFill>
                <a:srgbClr val="000000"/>
              </a:solidFill>
            </a:endParaRPr>
          </a:p>
          <a:p>
            <a:pPr marL="438912" marR="0" lvl="1" indent="-190500" algn="l" rtl="0">
              <a:lnSpc>
                <a:spcPct val="90000"/>
              </a:lnSpc>
              <a:spcBef>
                <a:spcPts val="0"/>
              </a:spcBef>
              <a:spcAft>
                <a:spcPts val="0"/>
              </a:spcAft>
              <a:buClr>
                <a:srgbClr val="000000"/>
              </a:buClr>
              <a:buSzPts val="3000"/>
              <a:buChar char="•"/>
            </a:pPr>
            <a:r>
              <a:rPr lang="en-US" sz="3000">
                <a:solidFill>
                  <a:srgbClr val="000000"/>
                </a:solidFill>
              </a:rPr>
              <a:t> Testable</a:t>
            </a:r>
            <a:endParaRPr sz="3000">
              <a:solidFill>
                <a:srgbClr val="000000"/>
              </a:solidFill>
            </a:endParaRPr>
          </a:p>
          <a:p>
            <a:pPr marL="438912" marR="0" lvl="1" indent="-190500" algn="l" rtl="0">
              <a:lnSpc>
                <a:spcPct val="90000"/>
              </a:lnSpc>
              <a:spcBef>
                <a:spcPts val="0"/>
              </a:spcBef>
              <a:spcAft>
                <a:spcPts val="0"/>
              </a:spcAft>
              <a:buClr>
                <a:srgbClr val="000000"/>
              </a:buClr>
              <a:buSzPts val="3000"/>
              <a:buChar char="•"/>
            </a:pPr>
            <a:r>
              <a:rPr lang="en-US" sz="3000">
                <a:solidFill>
                  <a:srgbClr val="000000"/>
                </a:solidFill>
              </a:rPr>
              <a:t> Made so that only one thing changes at a time </a:t>
            </a:r>
            <a:endParaRPr sz="3000">
              <a:solidFill>
                <a:srgbClr val="000000"/>
              </a:solidFill>
            </a:endParaRPr>
          </a:p>
        </p:txBody>
      </p:sp>
      <p:sp>
        <p:nvSpPr>
          <p:cNvPr id="551" name="Google Shape;551;p73"/>
          <p:cNvSpPr txBox="1">
            <a:spLocks noGrp="1"/>
          </p:cNvSpPr>
          <p:nvPr>
            <p:ph type="dt" idx="10"/>
          </p:nvPr>
        </p:nvSpPr>
        <p:spPr>
          <a:xfrm>
            <a:off x="399188"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552" name="Google Shape;552;p7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54</a:t>
            </a:fld>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4"/>
          <p:cNvSpPr txBox="1">
            <a:spLocks noGrp="1"/>
          </p:cNvSpPr>
          <p:nvPr>
            <p:ph type="title"/>
          </p:nvPr>
        </p:nvSpPr>
        <p:spPr>
          <a:xfrm>
            <a:off x="678625" y="167512"/>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Marta’s</a:t>
            </a:r>
            <a:r>
              <a:rPr lang="en-US" sz="3400" b="1"/>
              <a:t> hypothesis</a:t>
            </a:r>
            <a:endParaRPr/>
          </a:p>
        </p:txBody>
      </p:sp>
      <p:sp>
        <p:nvSpPr>
          <p:cNvPr id="558" name="Google Shape;558;p74"/>
          <p:cNvSpPr txBox="1">
            <a:spLocks noGrp="1"/>
          </p:cNvSpPr>
          <p:nvPr>
            <p:ph type="body" idx="1"/>
          </p:nvPr>
        </p:nvSpPr>
        <p:spPr>
          <a:xfrm>
            <a:off x="678625" y="1620300"/>
            <a:ext cx="109725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3000" b="1"/>
          </a:p>
          <a:p>
            <a:pPr marL="0" marR="0" lvl="0" indent="0" algn="l" rtl="0">
              <a:lnSpc>
                <a:spcPct val="90000"/>
              </a:lnSpc>
              <a:spcBef>
                <a:spcPts val="0"/>
              </a:spcBef>
              <a:spcAft>
                <a:spcPts val="0"/>
              </a:spcAft>
              <a:buNone/>
            </a:pPr>
            <a:endParaRPr sz="3000" b="1"/>
          </a:p>
          <a:p>
            <a:pPr marL="0" marR="0" lvl="0" indent="0" algn="l" rtl="0">
              <a:lnSpc>
                <a:spcPct val="90000"/>
              </a:lnSpc>
              <a:spcBef>
                <a:spcPts val="0"/>
              </a:spcBef>
              <a:spcAft>
                <a:spcPts val="0"/>
              </a:spcAft>
              <a:buNone/>
            </a:pPr>
            <a:r>
              <a:rPr lang="en-US" sz="3000" b="1">
                <a:solidFill>
                  <a:srgbClr val="000000"/>
                </a:solidFill>
              </a:rPr>
              <a:t>Cookies will taste better if you wait to bake the cookie dough.</a:t>
            </a: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2400"/>
          </a:p>
        </p:txBody>
      </p:sp>
      <p:sp>
        <p:nvSpPr>
          <p:cNvPr id="559" name="Google Shape;559;p74"/>
          <p:cNvSpPr txBox="1">
            <a:spLocks noGrp="1"/>
          </p:cNvSpPr>
          <p:nvPr>
            <p:ph type="dt" idx="10"/>
          </p:nvPr>
        </p:nvSpPr>
        <p:spPr>
          <a:xfrm>
            <a:off x="399188"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560" name="Google Shape;560;p7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55</a:t>
            </a:fld>
            <a:endParaRPr/>
          </a:p>
        </p:txBody>
      </p:sp>
      <p:pic>
        <p:nvPicPr>
          <p:cNvPr id="561" name="Google Shape;561;p74"/>
          <p:cNvPicPr preferRelativeResize="0"/>
          <p:nvPr/>
        </p:nvPicPr>
        <p:blipFill>
          <a:blip r:embed="rId3">
            <a:alphaModFix/>
          </a:blip>
          <a:stretch>
            <a:fillRect/>
          </a:stretch>
        </p:blipFill>
        <p:spPr>
          <a:xfrm>
            <a:off x="4004049" y="3195400"/>
            <a:ext cx="3120400" cy="3338325"/>
          </a:xfrm>
          <a:prstGeom prst="rect">
            <a:avLst/>
          </a:prstGeom>
          <a:noFill/>
          <a:ln>
            <a:noFill/>
          </a:ln>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5"/>
          <p:cNvSpPr txBox="1">
            <a:spLocks noGrp="1"/>
          </p:cNvSpPr>
          <p:nvPr>
            <p:ph type="title"/>
          </p:nvPr>
        </p:nvSpPr>
        <p:spPr>
          <a:xfrm>
            <a:off x="410407" y="169578"/>
            <a:ext cx="9372000" cy="994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Variables</a:t>
            </a:r>
            <a:endParaRPr/>
          </a:p>
        </p:txBody>
      </p:sp>
      <p:sp>
        <p:nvSpPr>
          <p:cNvPr id="567" name="Google Shape;567;p75"/>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568" name="Google Shape;568;p75"/>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56</a:t>
            </a:fld>
            <a:endParaRPr/>
          </a:p>
        </p:txBody>
      </p:sp>
      <p:graphicFrame>
        <p:nvGraphicFramePr>
          <p:cNvPr id="569" name="Google Shape;569;p75"/>
          <p:cNvGraphicFramePr/>
          <p:nvPr/>
        </p:nvGraphicFramePr>
        <p:xfrm>
          <a:off x="431100" y="1242800"/>
          <a:ext cx="3000000" cy="3000000"/>
        </p:xfrm>
        <a:graphic>
          <a:graphicData uri="http://schemas.openxmlformats.org/drawingml/2006/table">
            <a:tbl>
              <a:tblPr>
                <a:noFill/>
                <a:tableStyleId>{12763481-B066-43F4-9507-5E966596AE79}</a:tableStyleId>
              </a:tblPr>
              <a:tblGrid>
                <a:gridCol w="2054350"/>
                <a:gridCol w="3447650"/>
                <a:gridCol w="2751000"/>
                <a:gridCol w="2751000"/>
              </a:tblGrid>
              <a:tr h="1514175">
                <a:tc>
                  <a:txBody>
                    <a:bodyPr/>
                    <a:lstStyle/>
                    <a:p>
                      <a:pPr marL="0" lvl="0" indent="0" algn="l" rtl="0">
                        <a:spcBef>
                          <a:spcPts val="0"/>
                        </a:spcBef>
                        <a:spcAft>
                          <a:spcPts val="0"/>
                        </a:spcAft>
                        <a:buNone/>
                      </a:pPr>
                      <a:r>
                        <a:rPr lang="en-US" sz="2400" b="1"/>
                        <a:t>Independent Variable</a:t>
                      </a:r>
                      <a:endParaRPr sz="24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a:t>One thing that changes</a:t>
                      </a:r>
                      <a:endParaRPr sz="24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b="1"/>
                        <a:t>Time in the fridge before baking</a:t>
                      </a:r>
                      <a:endParaRPr sz="24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514175">
                <a:tc>
                  <a:txBody>
                    <a:bodyPr/>
                    <a:lstStyle/>
                    <a:p>
                      <a:pPr marL="0" lvl="0" indent="0" algn="l" rtl="0">
                        <a:spcBef>
                          <a:spcPts val="0"/>
                        </a:spcBef>
                        <a:spcAft>
                          <a:spcPts val="0"/>
                        </a:spcAft>
                        <a:buNone/>
                      </a:pPr>
                      <a:r>
                        <a:rPr lang="en-US" sz="2400" b="1"/>
                        <a:t>Dependent Variable</a:t>
                      </a:r>
                      <a:endParaRPr sz="24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a:t>What happens because of the thing that changes</a:t>
                      </a:r>
                      <a:endParaRPr sz="24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b="1"/>
                        <a:t>Better tasting cookie</a:t>
                      </a:r>
                      <a:endParaRPr sz="24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1689150">
                <a:tc>
                  <a:txBody>
                    <a:bodyPr/>
                    <a:lstStyle/>
                    <a:p>
                      <a:pPr marL="0" lvl="0" indent="0" algn="l" rtl="0">
                        <a:spcBef>
                          <a:spcPts val="0"/>
                        </a:spcBef>
                        <a:spcAft>
                          <a:spcPts val="0"/>
                        </a:spcAft>
                        <a:buNone/>
                      </a:pPr>
                      <a:r>
                        <a:rPr lang="en-US" sz="2400" b="1"/>
                        <a:t>Controlled Variables</a:t>
                      </a:r>
                      <a:endParaRPr sz="24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a:t>Everything else in an experiment which stays the same </a:t>
                      </a:r>
                      <a:endParaRPr sz="24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b="1"/>
                        <a:t>Baking time, ingredients, amount of dough</a:t>
                      </a:r>
                      <a:endParaRPr sz="24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8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pic>
        <p:nvPicPr>
          <p:cNvPr id="570" name="Google Shape;570;p75"/>
          <p:cNvPicPr preferRelativeResize="0"/>
          <p:nvPr/>
        </p:nvPicPr>
        <p:blipFill>
          <a:blip r:embed="rId3">
            <a:alphaModFix/>
          </a:blip>
          <a:stretch>
            <a:fillRect/>
          </a:stretch>
        </p:blipFill>
        <p:spPr>
          <a:xfrm>
            <a:off x="9806256" y="1164075"/>
            <a:ext cx="695475" cy="1391000"/>
          </a:xfrm>
          <a:prstGeom prst="rect">
            <a:avLst/>
          </a:prstGeom>
          <a:noFill/>
          <a:ln>
            <a:noFill/>
          </a:ln>
        </p:spPr>
      </p:pic>
      <p:pic>
        <p:nvPicPr>
          <p:cNvPr id="571" name="Google Shape;571;p75"/>
          <p:cNvPicPr preferRelativeResize="0"/>
          <p:nvPr/>
        </p:nvPicPr>
        <p:blipFill>
          <a:blip r:embed="rId4">
            <a:alphaModFix/>
          </a:blip>
          <a:stretch>
            <a:fillRect/>
          </a:stretch>
        </p:blipFill>
        <p:spPr>
          <a:xfrm>
            <a:off x="9408125" y="2834900"/>
            <a:ext cx="1491756" cy="994501"/>
          </a:xfrm>
          <a:prstGeom prst="rect">
            <a:avLst/>
          </a:prstGeom>
          <a:noFill/>
          <a:ln>
            <a:noFill/>
          </a:ln>
        </p:spPr>
      </p:pic>
      <p:pic>
        <p:nvPicPr>
          <p:cNvPr id="572" name="Google Shape;572;p75"/>
          <p:cNvPicPr preferRelativeResize="0"/>
          <p:nvPr/>
        </p:nvPicPr>
        <p:blipFill>
          <a:blip r:embed="rId5">
            <a:alphaModFix/>
          </a:blip>
          <a:stretch>
            <a:fillRect/>
          </a:stretch>
        </p:blipFill>
        <p:spPr>
          <a:xfrm>
            <a:off x="9226675" y="4364150"/>
            <a:ext cx="1854660" cy="1391000"/>
          </a:xfrm>
          <a:prstGeom prst="rect">
            <a:avLst/>
          </a:prstGeom>
          <a:noFill/>
          <a:ln>
            <a:noFill/>
          </a:ln>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6"/>
          <p:cNvSpPr txBox="1">
            <a:spLocks noGrp="1"/>
          </p:cNvSpPr>
          <p:nvPr>
            <p:ph type="sldNum" idx="12"/>
          </p:nvPr>
        </p:nvSpPr>
        <p:spPr>
          <a:xfrm>
            <a:off x="59914" y="6512167"/>
            <a:ext cx="410400" cy="345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57</a:t>
            </a:fld>
            <a:endParaRPr/>
          </a:p>
        </p:txBody>
      </p:sp>
      <p:sp>
        <p:nvSpPr>
          <p:cNvPr id="579" name="Google Shape;579;p76"/>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b="0" i="0" u="none" strike="noStrike" cap="none">
                <a:solidFill>
                  <a:srgbClr val="687F00"/>
                </a:solidFill>
                <a:latin typeface="Arial"/>
                <a:ea typeface="Arial"/>
                <a:cs typeface="Arial"/>
                <a:sym typeface="Arial"/>
              </a:rPr>
              <a:t>March, 2018</a:t>
            </a:r>
            <a:endParaRPr sz="1000" b="0" i="0" u="none" strike="noStrike" cap="none">
              <a:solidFill>
                <a:srgbClr val="687F00"/>
              </a:solidFill>
              <a:latin typeface="Arial"/>
              <a:ea typeface="Arial"/>
              <a:cs typeface="Arial"/>
              <a:sym typeface="Arial"/>
            </a:endParaRPr>
          </a:p>
        </p:txBody>
      </p:sp>
      <p:sp>
        <p:nvSpPr>
          <p:cNvPr id="580" name="Google Shape;580;p76"/>
          <p:cNvSpPr txBox="1"/>
          <p:nvPr/>
        </p:nvSpPr>
        <p:spPr>
          <a:xfrm rot="-1025534">
            <a:off x="8345155" y="1459528"/>
            <a:ext cx="3129522" cy="461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Arimo"/>
              <a:buNone/>
            </a:pPr>
            <a:r>
              <a:rPr lang="en-US" sz="2400" b="1" i="0" u="none" strike="noStrike" cap="none">
                <a:solidFill>
                  <a:schemeClr val="lt1"/>
                </a:solidFill>
                <a:latin typeface="Arimo"/>
                <a:ea typeface="Arimo"/>
                <a:cs typeface="Arimo"/>
                <a:sym typeface="Arimo"/>
              </a:rPr>
              <a:t>Confounders!!!</a:t>
            </a:r>
            <a:endParaRPr sz="2400" b="1" i="0" u="none" strike="noStrike" cap="none">
              <a:solidFill>
                <a:schemeClr val="lt1"/>
              </a:solidFill>
              <a:latin typeface="Arimo"/>
              <a:ea typeface="Arimo"/>
              <a:cs typeface="Arimo"/>
              <a:sym typeface="Arimo"/>
            </a:endParaRPr>
          </a:p>
        </p:txBody>
      </p:sp>
      <p:sp>
        <p:nvSpPr>
          <p:cNvPr id="581" name="Google Shape;581;p76"/>
          <p:cNvSpPr txBox="1">
            <a:spLocks noGrp="1"/>
          </p:cNvSpPr>
          <p:nvPr>
            <p:ph type="title"/>
          </p:nvPr>
        </p:nvSpPr>
        <p:spPr>
          <a:xfrm>
            <a:off x="239807" y="730028"/>
            <a:ext cx="9372000" cy="994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850"/>
              <a:buFont typeface="Corbel"/>
              <a:buNone/>
            </a:pPr>
            <a:r>
              <a:rPr lang="en-US" sz="3400" b="1"/>
              <a:t>Strange results...</a:t>
            </a:r>
            <a:endParaRPr/>
          </a:p>
          <a:p>
            <a:pPr marL="0" marR="0" lvl="0" indent="0" algn="l" rtl="0">
              <a:lnSpc>
                <a:spcPct val="100000"/>
              </a:lnSpc>
              <a:spcBef>
                <a:spcPts val="0"/>
              </a:spcBef>
              <a:spcAft>
                <a:spcPts val="0"/>
              </a:spcAft>
              <a:buClr>
                <a:schemeClr val="accent1"/>
              </a:buClr>
              <a:buSzPts val="850"/>
              <a:buFont typeface="Corbel"/>
              <a:buNone/>
            </a:pPr>
            <a:endParaRPr/>
          </a:p>
        </p:txBody>
      </p:sp>
      <p:sp>
        <p:nvSpPr>
          <p:cNvPr id="582" name="Google Shape;582;p76"/>
          <p:cNvSpPr txBox="1"/>
          <p:nvPr/>
        </p:nvSpPr>
        <p:spPr>
          <a:xfrm>
            <a:off x="470325" y="1295300"/>
            <a:ext cx="7226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2"/>
                </a:solidFill>
                <a:latin typeface="Helvetica Neue"/>
                <a:ea typeface="Helvetica Neue"/>
                <a:cs typeface="Helvetica Neue"/>
                <a:sym typeface="Helvetica Neue"/>
              </a:rPr>
              <a:t>Sometimes the researcher might not understand the results. </a:t>
            </a:r>
            <a:endParaRPr sz="3000">
              <a:solidFill>
                <a:schemeClr val="dk2"/>
              </a:solidFill>
              <a:latin typeface="Helvetica Neue"/>
              <a:ea typeface="Helvetica Neue"/>
              <a:cs typeface="Helvetica Neue"/>
              <a:sym typeface="Helvetica Neue"/>
            </a:endParaRPr>
          </a:p>
          <a:p>
            <a:pPr marL="0" lvl="0" indent="0" algn="l" rtl="0">
              <a:spcBef>
                <a:spcPts val="0"/>
              </a:spcBef>
              <a:spcAft>
                <a:spcPts val="0"/>
              </a:spcAft>
              <a:buNone/>
            </a:pPr>
            <a:endParaRPr sz="3000">
              <a:solidFill>
                <a:schemeClr val="dk2"/>
              </a:solidFill>
              <a:latin typeface="Helvetica Neue"/>
              <a:ea typeface="Helvetica Neue"/>
              <a:cs typeface="Helvetica Neue"/>
              <a:sym typeface="Helvetica Neue"/>
            </a:endParaRPr>
          </a:p>
          <a:p>
            <a:pPr marL="0" lvl="0" indent="0" algn="l" rtl="0">
              <a:spcBef>
                <a:spcPts val="0"/>
              </a:spcBef>
              <a:spcAft>
                <a:spcPts val="0"/>
              </a:spcAft>
              <a:buNone/>
            </a:pPr>
            <a:r>
              <a:rPr lang="en-US" sz="3000">
                <a:solidFill>
                  <a:schemeClr val="dk2"/>
                </a:solidFill>
                <a:latin typeface="Helvetica Neue"/>
                <a:ea typeface="Helvetica Neue"/>
                <a:cs typeface="Helvetica Neue"/>
                <a:sym typeface="Helvetica Neue"/>
              </a:rPr>
              <a:t>Maybe Marta’s sister has a cold and it has affected her taste buds...She thinks </a:t>
            </a:r>
            <a:r>
              <a:rPr lang="en-US" sz="3000" b="1">
                <a:solidFill>
                  <a:schemeClr val="dk2"/>
                </a:solidFill>
                <a:latin typeface="Helvetica Neue"/>
                <a:ea typeface="Helvetica Neue"/>
                <a:cs typeface="Helvetica Neue"/>
                <a:sym typeface="Helvetica Neue"/>
              </a:rPr>
              <a:t>all the cookies taste bad</a:t>
            </a:r>
            <a:r>
              <a:rPr lang="en-US" sz="3000">
                <a:solidFill>
                  <a:schemeClr val="dk2"/>
                </a:solidFill>
                <a:latin typeface="Helvetica Neue"/>
                <a:ea typeface="Helvetica Neue"/>
                <a:cs typeface="Helvetica Neue"/>
                <a:sym typeface="Helvetica Neue"/>
              </a:rPr>
              <a:t>.</a:t>
            </a:r>
            <a:endParaRPr sz="3000">
              <a:solidFill>
                <a:schemeClr val="dk2"/>
              </a:solidFill>
              <a:latin typeface="Corbel"/>
              <a:ea typeface="Corbel"/>
              <a:cs typeface="Corbel"/>
              <a:sym typeface="Corbel"/>
            </a:endParaRPr>
          </a:p>
        </p:txBody>
      </p:sp>
      <p:pic>
        <p:nvPicPr>
          <p:cNvPr id="583" name="Google Shape;583;p76"/>
          <p:cNvPicPr preferRelativeResize="0"/>
          <p:nvPr/>
        </p:nvPicPr>
        <p:blipFill>
          <a:blip r:embed="rId3">
            <a:alphaModFix/>
          </a:blip>
          <a:stretch>
            <a:fillRect/>
          </a:stretch>
        </p:blipFill>
        <p:spPr>
          <a:xfrm>
            <a:off x="8086701" y="1467209"/>
            <a:ext cx="3250599" cy="375069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590" name="Google Shape;590;p77"/>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b="0" i="0" u="none" strike="noStrike" cap="none">
                <a:solidFill>
                  <a:srgbClr val="687F00"/>
                </a:solidFill>
                <a:latin typeface="Arial"/>
                <a:ea typeface="Arial"/>
                <a:cs typeface="Arial"/>
                <a:sym typeface="Arial"/>
              </a:rPr>
              <a:t>March, 2018</a:t>
            </a:r>
            <a:endParaRPr sz="1000" b="0" i="0" u="none" strike="noStrike" cap="none">
              <a:solidFill>
                <a:srgbClr val="687F00"/>
              </a:solidFill>
              <a:latin typeface="Arial"/>
              <a:ea typeface="Arial"/>
              <a:cs typeface="Arial"/>
              <a:sym typeface="Arial"/>
            </a:endParaRPr>
          </a:p>
        </p:txBody>
      </p:sp>
      <p:sp>
        <p:nvSpPr>
          <p:cNvPr id="591" name="Google Shape;591;p77"/>
          <p:cNvSpPr txBox="1"/>
          <p:nvPr/>
        </p:nvSpPr>
        <p:spPr>
          <a:xfrm rot="-1025534">
            <a:off x="8345155" y="1459528"/>
            <a:ext cx="3129522" cy="461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Arimo"/>
              <a:buNone/>
            </a:pPr>
            <a:r>
              <a:rPr lang="en-US" sz="2400" b="1" i="0" u="none" strike="noStrike" cap="none">
                <a:solidFill>
                  <a:schemeClr val="lt1"/>
                </a:solidFill>
                <a:latin typeface="Arimo"/>
                <a:ea typeface="Arimo"/>
                <a:cs typeface="Arimo"/>
                <a:sym typeface="Arimo"/>
              </a:rPr>
              <a:t>Confounders!!!</a:t>
            </a:r>
            <a:endParaRPr sz="2400" b="1" i="0" u="none" strike="noStrike" cap="none">
              <a:solidFill>
                <a:schemeClr val="lt1"/>
              </a:solidFill>
              <a:latin typeface="Arimo"/>
              <a:ea typeface="Arimo"/>
              <a:cs typeface="Arimo"/>
              <a:sym typeface="Arimo"/>
            </a:endParaRPr>
          </a:p>
        </p:txBody>
      </p:sp>
      <p:sp>
        <p:nvSpPr>
          <p:cNvPr id="592" name="Google Shape;592;p77"/>
          <p:cNvSpPr txBox="1">
            <a:spLocks noGrp="1"/>
          </p:cNvSpPr>
          <p:nvPr>
            <p:ph type="title"/>
          </p:nvPr>
        </p:nvSpPr>
        <p:spPr>
          <a:xfrm>
            <a:off x="1637729" y="-619800"/>
            <a:ext cx="9438900" cy="2057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850"/>
              <a:buFont typeface="Corbel"/>
              <a:buNone/>
            </a:pPr>
            <a:r>
              <a:rPr lang="en-US" sz="3400" b="1"/>
              <a:t>Strange results...</a:t>
            </a:r>
            <a:endParaRPr/>
          </a:p>
          <a:p>
            <a:pPr marL="0" marR="0" lvl="0" indent="0" algn="l" rtl="0">
              <a:lnSpc>
                <a:spcPct val="100000"/>
              </a:lnSpc>
              <a:spcBef>
                <a:spcPts val="0"/>
              </a:spcBef>
              <a:spcAft>
                <a:spcPts val="0"/>
              </a:spcAft>
              <a:buClr>
                <a:schemeClr val="accent1"/>
              </a:buClr>
              <a:buSzPts val="850"/>
              <a:buFont typeface="Corbel"/>
              <a:buNone/>
            </a:pPr>
            <a:endParaRPr/>
          </a:p>
        </p:txBody>
      </p:sp>
      <p:sp>
        <p:nvSpPr>
          <p:cNvPr id="593" name="Google Shape;593;p77"/>
          <p:cNvSpPr txBox="1">
            <a:spLocks noGrp="1"/>
          </p:cNvSpPr>
          <p:nvPr>
            <p:ph type="body" idx="1"/>
          </p:nvPr>
        </p:nvSpPr>
        <p:spPr>
          <a:xfrm>
            <a:off x="1735701" y="1437600"/>
            <a:ext cx="6900900" cy="773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4000">
              <a:solidFill>
                <a:schemeClr val="dk2"/>
              </a:solidFill>
            </a:endParaRPr>
          </a:p>
          <a:p>
            <a:pPr marL="0" lvl="0" indent="0" algn="l" rtl="0">
              <a:lnSpc>
                <a:spcPct val="100000"/>
              </a:lnSpc>
              <a:spcBef>
                <a:spcPts val="0"/>
              </a:spcBef>
              <a:spcAft>
                <a:spcPts val="0"/>
              </a:spcAft>
              <a:buClr>
                <a:schemeClr val="dk2"/>
              </a:buClr>
              <a:buSzPts val="1100"/>
              <a:buFont typeface="Arial"/>
              <a:buNone/>
            </a:pPr>
            <a:r>
              <a:rPr lang="en-US" sz="4000">
                <a:solidFill>
                  <a:schemeClr val="dk2"/>
                </a:solidFill>
              </a:rPr>
              <a:t>Her sister’s cold is a </a:t>
            </a:r>
            <a:r>
              <a:rPr lang="en-US" sz="4000" b="1">
                <a:solidFill>
                  <a:schemeClr val="dk2"/>
                </a:solidFill>
              </a:rPr>
              <a:t>confounder</a:t>
            </a:r>
            <a:r>
              <a:rPr lang="en-US" sz="4000">
                <a:solidFill>
                  <a:schemeClr val="dk2"/>
                </a:solidFill>
              </a:rPr>
              <a:t> - an unplanned thing that makes the results confusing</a:t>
            </a:r>
            <a:endParaRPr sz="4000">
              <a:solidFill>
                <a:schemeClr val="dk2"/>
              </a:solidFill>
            </a:endParaRPr>
          </a:p>
          <a:p>
            <a:pPr marL="0" lvl="0" indent="0" algn="l" rtl="0">
              <a:spcBef>
                <a:spcPts val="1100"/>
              </a:spcBef>
              <a:spcAft>
                <a:spcPts val="0"/>
              </a:spcAft>
              <a:buNone/>
            </a:pPr>
            <a:endParaRPr/>
          </a:p>
        </p:txBody>
      </p:sp>
      <p:pic>
        <p:nvPicPr>
          <p:cNvPr id="594" name="Google Shape;594;p77"/>
          <p:cNvPicPr preferRelativeResize="0"/>
          <p:nvPr/>
        </p:nvPicPr>
        <p:blipFill>
          <a:blip r:embed="rId3">
            <a:alphaModFix/>
          </a:blip>
          <a:stretch>
            <a:fillRect/>
          </a:stretch>
        </p:blipFill>
        <p:spPr>
          <a:xfrm>
            <a:off x="8542201" y="1009809"/>
            <a:ext cx="3250599" cy="375069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8"/>
          <p:cNvSpPr txBox="1">
            <a:spLocks noGrp="1"/>
          </p:cNvSpPr>
          <p:nvPr>
            <p:ph type="title"/>
          </p:nvPr>
        </p:nvSpPr>
        <p:spPr>
          <a:xfrm>
            <a:off x="1637729" y="-619800"/>
            <a:ext cx="9438900" cy="20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Let’s try our own experiment...</a:t>
            </a:r>
            <a:endParaRPr/>
          </a:p>
        </p:txBody>
      </p:sp>
      <p:sp>
        <p:nvSpPr>
          <p:cNvPr id="601" name="Google Shape;601;p78"/>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a:t>
            </a:fld>
            <a:endParaRPr/>
          </a:p>
        </p:txBody>
      </p:sp>
      <p:pic>
        <p:nvPicPr>
          <p:cNvPr id="130" name="Google Shape;130;p25"/>
          <p:cNvPicPr preferRelativeResize="0"/>
          <p:nvPr/>
        </p:nvPicPr>
        <p:blipFill>
          <a:blip r:embed="rId3">
            <a:alphaModFix/>
          </a:blip>
          <a:stretch>
            <a:fillRect/>
          </a:stretch>
        </p:blipFill>
        <p:spPr>
          <a:xfrm>
            <a:off x="-535325" y="-353700"/>
            <a:ext cx="15470100" cy="9358500"/>
          </a:xfrm>
          <a:prstGeom prst="rect">
            <a:avLst/>
          </a:prstGeom>
          <a:noFill/>
          <a:ln>
            <a:noFill/>
          </a:ln>
        </p:spPr>
      </p:pic>
      <p:sp>
        <p:nvSpPr>
          <p:cNvPr id="131" name="Google Shape;131;p25"/>
          <p:cNvSpPr txBox="1"/>
          <p:nvPr/>
        </p:nvSpPr>
        <p:spPr>
          <a:xfrm>
            <a:off x="70075" y="70950"/>
            <a:ext cx="5577300" cy="3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400"/>
              <a:buFont typeface="Arial"/>
              <a:buNone/>
            </a:pPr>
            <a:r>
              <a:rPr lang="en-US" sz="4000" b="1">
                <a:solidFill>
                  <a:srgbClr val="FFFFFF"/>
                </a:solidFill>
                <a:latin typeface="Proxima Nova Semibold"/>
                <a:ea typeface="Proxima Nova Semibold"/>
                <a:cs typeface="Proxima Nova Semibold"/>
                <a:sym typeface="Proxima Nova Semibold"/>
              </a:rPr>
              <a:t>What do you think of when you hear the word </a:t>
            </a:r>
            <a:r>
              <a:rPr lang="en-US" sz="4000" b="1" i="1">
                <a:solidFill>
                  <a:srgbClr val="FFFFFF"/>
                </a:solidFill>
                <a:latin typeface="Proxima Nova Semibold"/>
                <a:ea typeface="Proxima Nova Semibold"/>
                <a:cs typeface="Proxima Nova Semibold"/>
                <a:sym typeface="Proxima Nova Semibold"/>
              </a:rPr>
              <a:t>research</a:t>
            </a:r>
            <a:r>
              <a:rPr lang="en-US" sz="4000" b="1">
                <a:solidFill>
                  <a:srgbClr val="FFFFFF"/>
                </a:solidFill>
                <a:latin typeface="Proxima Nova Semibold"/>
                <a:ea typeface="Proxima Nova Semibold"/>
                <a:cs typeface="Proxima Nova Semibold"/>
                <a:sym typeface="Proxima Nova Semibold"/>
              </a:rPr>
              <a:t>?</a:t>
            </a:r>
            <a:endParaRPr>
              <a:solidFill>
                <a:srgbClr val="FFFFFF"/>
              </a:solidFill>
              <a:latin typeface="Proxima Nova"/>
              <a:ea typeface="Proxima Nova"/>
              <a:cs typeface="Proxima Nova"/>
              <a:sym typeface="Proxima Nov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9"/>
          <p:cNvSpPr txBox="1">
            <a:spLocks noGrp="1"/>
          </p:cNvSpPr>
          <p:nvPr>
            <p:ph type="title"/>
          </p:nvPr>
        </p:nvSpPr>
        <p:spPr>
          <a:xfrm>
            <a:off x="392126" y="2238488"/>
            <a:ext cx="6949500" cy="31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Scientific Research</a:t>
            </a:r>
            <a:endParaRPr sz="3600">
              <a:solidFill>
                <a:srgbClr val="FFFFFF"/>
              </a:solidFill>
            </a:endParaRPr>
          </a:p>
        </p:txBody>
      </p:sp>
      <p:sp>
        <p:nvSpPr>
          <p:cNvPr id="608" name="Google Shape;608;p79"/>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61</a:t>
            </a:fld>
            <a:endParaRPr>
              <a:solidFill>
                <a:schemeClr val="lt1"/>
              </a:solidFill>
            </a:endParaRPr>
          </a:p>
        </p:txBody>
      </p:sp>
      <p:sp>
        <p:nvSpPr>
          <p:cNvPr id="614" name="Google Shape;614;p80"/>
          <p:cNvSpPr txBox="1">
            <a:spLocks noGrp="1"/>
          </p:cNvSpPr>
          <p:nvPr>
            <p:ph type="title"/>
          </p:nvPr>
        </p:nvSpPr>
        <p:spPr>
          <a:xfrm>
            <a:off x="1749526" y="705150"/>
            <a:ext cx="8914200" cy="544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What is scientific research like today?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1"/>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What is research like today?</a:t>
            </a:r>
            <a:endParaRPr/>
          </a:p>
        </p:txBody>
      </p:sp>
      <p:sp>
        <p:nvSpPr>
          <p:cNvPr id="621" name="Google Shape;621;p81"/>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62</a:t>
            </a:fld>
            <a:endParaRPr/>
          </a:p>
        </p:txBody>
      </p:sp>
      <p:pic>
        <p:nvPicPr>
          <p:cNvPr id="622" name="Google Shape;622;p81"/>
          <p:cNvPicPr preferRelativeResize="0"/>
          <p:nvPr/>
        </p:nvPicPr>
        <p:blipFill rotWithShape="1">
          <a:blip r:embed="rId3">
            <a:alphaModFix/>
          </a:blip>
          <a:srcRect l="8089" t="11590" r="15737"/>
          <a:stretch/>
        </p:blipFill>
        <p:spPr>
          <a:xfrm>
            <a:off x="1845513" y="1567250"/>
            <a:ext cx="8132925" cy="58442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2"/>
          <p:cNvSpPr txBox="1">
            <a:spLocks noGrp="1"/>
          </p:cNvSpPr>
          <p:nvPr>
            <p:ph type="title"/>
          </p:nvPr>
        </p:nvSpPr>
        <p:spPr>
          <a:xfrm>
            <a:off x="13338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Who is involved in research?</a:t>
            </a:r>
            <a:endParaRPr/>
          </a:p>
        </p:txBody>
      </p:sp>
      <p:sp>
        <p:nvSpPr>
          <p:cNvPr id="629" name="Google Shape;629;p82"/>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63</a:t>
            </a:fld>
            <a:endParaRPr/>
          </a:p>
        </p:txBody>
      </p:sp>
      <p:sp>
        <p:nvSpPr>
          <p:cNvPr id="630" name="Google Shape;630;p82"/>
          <p:cNvSpPr txBox="1">
            <a:spLocks noGrp="1"/>
          </p:cNvSpPr>
          <p:nvPr>
            <p:ph type="body" idx="1"/>
          </p:nvPr>
        </p:nvSpPr>
        <p:spPr>
          <a:xfrm>
            <a:off x="1333825" y="2311075"/>
            <a:ext cx="6240600" cy="38034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endParaRPr>
              <a:solidFill>
                <a:srgbClr val="000000"/>
              </a:solidFill>
            </a:endParaRPr>
          </a:p>
          <a:p>
            <a:pPr marL="0" lvl="0" indent="0" algn="l" rtl="0">
              <a:spcBef>
                <a:spcPts val="1100"/>
              </a:spcBef>
              <a:spcAft>
                <a:spcPts val="0"/>
              </a:spcAft>
              <a:buNone/>
            </a:pPr>
            <a:endParaRPr>
              <a:solidFill>
                <a:srgbClr val="000000"/>
              </a:solidFill>
            </a:endParaRPr>
          </a:p>
        </p:txBody>
      </p:sp>
      <p:pic>
        <p:nvPicPr>
          <p:cNvPr id="631" name="Google Shape;631;p82"/>
          <p:cNvPicPr preferRelativeResize="0"/>
          <p:nvPr/>
        </p:nvPicPr>
        <p:blipFill>
          <a:blip r:embed="rId3">
            <a:alphaModFix/>
          </a:blip>
          <a:stretch>
            <a:fillRect/>
          </a:stretch>
        </p:blipFill>
        <p:spPr>
          <a:xfrm>
            <a:off x="4231150" y="3170587"/>
            <a:ext cx="4236576" cy="3177432"/>
          </a:xfrm>
          <a:prstGeom prst="rect">
            <a:avLst/>
          </a:prstGeom>
          <a:noFill/>
          <a:ln>
            <a:noFill/>
          </a:ln>
        </p:spPr>
      </p:pic>
      <p:pic>
        <p:nvPicPr>
          <p:cNvPr id="632" name="Google Shape;632;p82"/>
          <p:cNvPicPr preferRelativeResize="0"/>
          <p:nvPr/>
        </p:nvPicPr>
        <p:blipFill>
          <a:blip r:embed="rId4">
            <a:alphaModFix/>
          </a:blip>
          <a:stretch>
            <a:fillRect/>
          </a:stretch>
        </p:blipFill>
        <p:spPr>
          <a:xfrm>
            <a:off x="514325" y="2170512"/>
            <a:ext cx="4236576" cy="2819971"/>
          </a:xfrm>
          <a:prstGeom prst="rect">
            <a:avLst/>
          </a:prstGeom>
          <a:noFill/>
          <a:ln>
            <a:noFill/>
          </a:ln>
        </p:spPr>
      </p:pic>
      <p:pic>
        <p:nvPicPr>
          <p:cNvPr id="633" name="Google Shape;633;p82"/>
          <p:cNvPicPr preferRelativeResize="0"/>
          <p:nvPr/>
        </p:nvPicPr>
        <p:blipFill>
          <a:blip r:embed="rId5">
            <a:alphaModFix/>
          </a:blip>
          <a:stretch>
            <a:fillRect/>
          </a:stretch>
        </p:blipFill>
        <p:spPr>
          <a:xfrm>
            <a:off x="7904925" y="1611972"/>
            <a:ext cx="4134676" cy="2662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3"/>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What is research like today?</a:t>
            </a:r>
            <a:endParaRPr/>
          </a:p>
        </p:txBody>
      </p:sp>
      <p:sp>
        <p:nvSpPr>
          <p:cNvPr id="640" name="Google Shape;640;p83"/>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64</a:t>
            </a:fld>
            <a:endParaRPr/>
          </a:p>
        </p:txBody>
      </p:sp>
      <p:sp>
        <p:nvSpPr>
          <p:cNvPr id="641" name="Google Shape;641;p83"/>
          <p:cNvSpPr txBox="1">
            <a:spLocks noGrp="1"/>
          </p:cNvSpPr>
          <p:nvPr>
            <p:ph type="body" idx="1"/>
          </p:nvPr>
        </p:nvSpPr>
        <p:spPr>
          <a:xfrm>
            <a:off x="1410025" y="843350"/>
            <a:ext cx="8955000" cy="38034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endParaRPr>
              <a:solidFill>
                <a:srgbClr val="000000"/>
              </a:solidFill>
            </a:endParaRPr>
          </a:p>
          <a:p>
            <a:pPr marL="457200" lvl="0" indent="-457200" algn="l" rtl="0">
              <a:spcBef>
                <a:spcPts val="1100"/>
              </a:spcBef>
              <a:spcAft>
                <a:spcPts val="0"/>
              </a:spcAft>
              <a:buClr>
                <a:srgbClr val="031B31"/>
              </a:buClr>
              <a:buSzPts val="3600"/>
              <a:buChar char="•"/>
            </a:pPr>
            <a:r>
              <a:rPr lang="en-US">
                <a:solidFill>
                  <a:srgbClr val="031B31"/>
                </a:solidFill>
              </a:rPr>
              <a:t>Needs </a:t>
            </a:r>
            <a:r>
              <a:rPr lang="en-US" b="1">
                <a:solidFill>
                  <a:srgbClr val="031B31"/>
                </a:solidFill>
              </a:rPr>
              <a:t>repeatable</a:t>
            </a:r>
            <a:r>
              <a:rPr lang="en-US">
                <a:solidFill>
                  <a:srgbClr val="031B31"/>
                </a:solidFill>
              </a:rPr>
              <a:t> results </a:t>
            </a:r>
            <a:endParaRPr>
              <a:solidFill>
                <a:srgbClr val="031B31"/>
              </a:solidFill>
            </a:endParaRPr>
          </a:p>
          <a:p>
            <a:pPr marL="457200" lvl="0" indent="-457200" algn="l" rtl="0">
              <a:spcBef>
                <a:spcPts val="0"/>
              </a:spcBef>
              <a:spcAft>
                <a:spcPts val="0"/>
              </a:spcAft>
              <a:buClr>
                <a:srgbClr val="031B31"/>
              </a:buClr>
              <a:buSzPts val="3600"/>
              <a:buChar char="•"/>
            </a:pPr>
            <a:r>
              <a:rPr lang="en-US">
                <a:solidFill>
                  <a:srgbClr val="031B31"/>
                </a:solidFill>
              </a:rPr>
              <a:t>Needs to make sure there is </a:t>
            </a:r>
            <a:r>
              <a:rPr lang="en-US" b="1">
                <a:solidFill>
                  <a:srgbClr val="031B31"/>
                </a:solidFill>
              </a:rPr>
              <a:t>no bias</a:t>
            </a:r>
            <a:endParaRPr b="1">
              <a:solidFill>
                <a:srgbClr val="031B31"/>
              </a:solidFill>
            </a:endParaRPr>
          </a:p>
          <a:p>
            <a:pPr marL="457200" lvl="0" indent="-457200" algn="l" rtl="0">
              <a:spcBef>
                <a:spcPts val="0"/>
              </a:spcBef>
              <a:spcAft>
                <a:spcPts val="0"/>
              </a:spcAft>
              <a:buClr>
                <a:srgbClr val="031B31"/>
              </a:buClr>
              <a:buSzPts val="3600"/>
              <a:buChar char="•"/>
            </a:pPr>
            <a:r>
              <a:rPr lang="en-US">
                <a:solidFill>
                  <a:srgbClr val="031B31"/>
                </a:solidFill>
              </a:rPr>
              <a:t>Looks to find if the medicine or </a:t>
            </a:r>
            <a:r>
              <a:rPr lang="en-US"/>
              <a:t>treatment</a:t>
            </a:r>
            <a:r>
              <a:rPr lang="en-US">
                <a:solidFill>
                  <a:srgbClr val="031B31"/>
                </a:solidFill>
              </a:rPr>
              <a:t> actually </a:t>
            </a:r>
            <a:r>
              <a:rPr lang="en-US" b="1">
                <a:solidFill>
                  <a:srgbClr val="031B31"/>
                </a:solidFill>
              </a:rPr>
              <a:t>works</a:t>
            </a:r>
            <a:endParaRPr b="1">
              <a:solidFill>
                <a:srgbClr val="031B31"/>
              </a:solidFill>
            </a:endParaRPr>
          </a:p>
          <a:p>
            <a:pPr marL="457200" lvl="0" indent="-457200" algn="l" rtl="0">
              <a:spcBef>
                <a:spcPts val="0"/>
              </a:spcBef>
              <a:spcAft>
                <a:spcPts val="0"/>
              </a:spcAft>
              <a:buClr>
                <a:srgbClr val="031B31"/>
              </a:buClr>
              <a:buSzPts val="3600"/>
              <a:buChar char="•"/>
            </a:pPr>
            <a:r>
              <a:rPr lang="en-US">
                <a:solidFill>
                  <a:srgbClr val="031B31"/>
                </a:solidFill>
              </a:rPr>
              <a:t>Keeps people </a:t>
            </a:r>
            <a:r>
              <a:rPr lang="en-US" b="1">
                <a:solidFill>
                  <a:srgbClr val="031B31"/>
                </a:solidFill>
              </a:rPr>
              <a:t>safe</a:t>
            </a:r>
            <a:r>
              <a:rPr lang="en-US">
                <a:solidFill>
                  <a:srgbClr val="031B31"/>
                </a:solidFill>
              </a:rPr>
              <a:t> from harm</a:t>
            </a:r>
            <a:endParaRPr>
              <a:solidFill>
                <a:srgbClr val="031B31"/>
              </a:solidFill>
            </a:endParaRPr>
          </a:p>
        </p:txBody>
      </p:sp>
      <p:pic>
        <p:nvPicPr>
          <p:cNvPr id="642" name="Google Shape;642;p83"/>
          <p:cNvPicPr preferRelativeResize="0"/>
          <p:nvPr/>
        </p:nvPicPr>
        <p:blipFill>
          <a:blip r:embed="rId3">
            <a:alphaModFix/>
          </a:blip>
          <a:stretch>
            <a:fillRect/>
          </a:stretch>
        </p:blipFill>
        <p:spPr>
          <a:xfrm>
            <a:off x="410400" y="4358300"/>
            <a:ext cx="3498578" cy="2328749"/>
          </a:xfrm>
          <a:prstGeom prst="rect">
            <a:avLst/>
          </a:prstGeom>
          <a:noFill/>
          <a:ln>
            <a:noFill/>
          </a:ln>
        </p:spPr>
      </p:pic>
      <p:pic>
        <p:nvPicPr>
          <p:cNvPr id="643" name="Google Shape;643;p83"/>
          <p:cNvPicPr preferRelativeResize="0"/>
          <p:nvPr/>
        </p:nvPicPr>
        <p:blipFill>
          <a:blip r:embed="rId4">
            <a:alphaModFix/>
          </a:blip>
          <a:stretch>
            <a:fillRect/>
          </a:stretch>
        </p:blipFill>
        <p:spPr>
          <a:xfrm>
            <a:off x="4247475" y="4358300"/>
            <a:ext cx="3104993" cy="2328750"/>
          </a:xfrm>
          <a:prstGeom prst="rect">
            <a:avLst/>
          </a:prstGeom>
          <a:noFill/>
          <a:ln>
            <a:noFill/>
          </a:ln>
        </p:spPr>
      </p:pic>
      <p:pic>
        <p:nvPicPr>
          <p:cNvPr id="644" name="Google Shape;644;p83"/>
          <p:cNvPicPr preferRelativeResize="0"/>
          <p:nvPr/>
        </p:nvPicPr>
        <p:blipFill>
          <a:blip r:embed="rId5">
            <a:alphaModFix/>
          </a:blip>
          <a:stretch>
            <a:fillRect/>
          </a:stretch>
        </p:blipFill>
        <p:spPr>
          <a:xfrm>
            <a:off x="7638201" y="4191388"/>
            <a:ext cx="3795399" cy="24440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84"/>
          <p:cNvSpPr txBox="1">
            <a:spLocks noGrp="1"/>
          </p:cNvSpPr>
          <p:nvPr>
            <p:ph type="title"/>
          </p:nvPr>
        </p:nvSpPr>
        <p:spPr>
          <a:xfrm>
            <a:off x="1410025" y="47475"/>
            <a:ext cx="104694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t>Different kinds of information</a:t>
            </a:r>
            <a:endParaRPr/>
          </a:p>
        </p:txBody>
      </p:sp>
      <p:sp>
        <p:nvSpPr>
          <p:cNvPr id="650" name="Google Shape;650;p84"/>
          <p:cNvSpPr txBox="1">
            <a:spLocks noGrp="1"/>
          </p:cNvSpPr>
          <p:nvPr>
            <p:ph type="body" idx="1"/>
          </p:nvPr>
        </p:nvSpPr>
        <p:spPr>
          <a:xfrm>
            <a:off x="1410025" y="1466325"/>
            <a:ext cx="4704300" cy="462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550"/>
              <a:buFont typeface="Arial"/>
              <a:buNone/>
            </a:pPr>
            <a:r>
              <a:rPr lang="en-US" b="1"/>
              <a:t>Qualitative </a:t>
            </a:r>
            <a:endParaRPr b="1"/>
          </a:p>
          <a:p>
            <a:pPr marL="0" lvl="0" indent="0" algn="l" rtl="0">
              <a:lnSpc>
                <a:spcPct val="90000"/>
              </a:lnSpc>
              <a:spcBef>
                <a:spcPts val="0"/>
              </a:spcBef>
              <a:spcAft>
                <a:spcPts val="0"/>
              </a:spcAft>
              <a:buClr>
                <a:schemeClr val="dk1"/>
              </a:buClr>
              <a:buSzPts val="550"/>
              <a:buFont typeface="Arial"/>
              <a:buNone/>
            </a:pPr>
            <a:r>
              <a:rPr lang="en-US" sz="2400" b="1"/>
              <a:t>Look for new ideas or patterns to study more later</a:t>
            </a:r>
            <a:endParaRPr sz="2400"/>
          </a:p>
          <a:p>
            <a:pPr marL="457200" marR="0" lvl="0" indent="-381000" algn="l" rtl="0">
              <a:lnSpc>
                <a:spcPct val="90000"/>
              </a:lnSpc>
              <a:spcBef>
                <a:spcPts val="1100"/>
              </a:spcBef>
              <a:spcAft>
                <a:spcPts val="0"/>
              </a:spcAft>
              <a:buSzPts val="2400"/>
              <a:buChar char="•"/>
            </a:pPr>
            <a:r>
              <a:rPr lang="en-US" sz="2400"/>
              <a:t>Looks for ideas </a:t>
            </a:r>
            <a:endParaRPr sz="2400"/>
          </a:p>
          <a:p>
            <a:pPr marL="457200" marR="0" lvl="0" indent="-381000" algn="l" rtl="0">
              <a:lnSpc>
                <a:spcPct val="90000"/>
              </a:lnSpc>
              <a:spcBef>
                <a:spcPts val="0"/>
              </a:spcBef>
              <a:spcAft>
                <a:spcPts val="0"/>
              </a:spcAft>
              <a:buSzPts val="2400"/>
              <a:buChar char="•"/>
            </a:pPr>
            <a:r>
              <a:rPr lang="en-US" sz="2400"/>
              <a:t>Looks to see what a lot of people are saying</a:t>
            </a:r>
            <a:endParaRPr sz="2400"/>
          </a:p>
          <a:p>
            <a:pPr marL="457200" marR="0" lvl="0" indent="-381000" algn="l" rtl="0">
              <a:lnSpc>
                <a:spcPct val="90000"/>
              </a:lnSpc>
              <a:spcBef>
                <a:spcPts val="0"/>
              </a:spcBef>
              <a:spcAft>
                <a:spcPts val="0"/>
              </a:spcAft>
              <a:buSzPts val="2400"/>
              <a:buChar char="•"/>
            </a:pPr>
            <a:r>
              <a:rPr lang="en-US" sz="2400"/>
              <a:t>Looks to see what a lot of people are doing</a:t>
            </a:r>
            <a:endParaRPr sz="2400"/>
          </a:p>
          <a:p>
            <a:pPr marL="457200" marR="0" lvl="0" indent="-381000" algn="l" rtl="0">
              <a:lnSpc>
                <a:spcPct val="90000"/>
              </a:lnSpc>
              <a:spcBef>
                <a:spcPts val="0"/>
              </a:spcBef>
              <a:spcAft>
                <a:spcPts val="0"/>
              </a:spcAft>
              <a:buSzPts val="2400"/>
              <a:buChar char="•"/>
            </a:pPr>
            <a:r>
              <a:rPr lang="en-US" sz="2400"/>
              <a:t>Uses quotes from the research to support ideas</a:t>
            </a:r>
            <a:endParaRPr sz="2400"/>
          </a:p>
          <a:p>
            <a:pPr marL="457200" marR="0" lvl="0" indent="-381000" algn="l" rtl="0">
              <a:lnSpc>
                <a:spcPct val="90000"/>
              </a:lnSpc>
              <a:spcBef>
                <a:spcPts val="0"/>
              </a:spcBef>
              <a:spcAft>
                <a:spcPts val="0"/>
              </a:spcAft>
              <a:buSzPts val="2400"/>
              <a:buChar char="•"/>
            </a:pPr>
            <a:r>
              <a:rPr lang="en-US" sz="2400"/>
              <a:t>Looking for connections between different factors</a:t>
            </a:r>
            <a:endParaRPr sz="2400"/>
          </a:p>
          <a:p>
            <a:pPr marL="0" marR="0" lvl="0" indent="0" algn="l" rtl="0">
              <a:lnSpc>
                <a:spcPct val="90000"/>
              </a:lnSpc>
              <a:spcBef>
                <a:spcPts val="1100"/>
              </a:spcBef>
              <a:spcAft>
                <a:spcPts val="0"/>
              </a:spcAft>
              <a:buNone/>
            </a:pPr>
            <a:r>
              <a:rPr lang="en-US" sz="4800"/>
              <a:t>         </a:t>
            </a:r>
            <a:r>
              <a:rPr lang="en-US" sz="6600"/>
              <a:t>🗫</a:t>
            </a:r>
            <a:endParaRPr sz="6600"/>
          </a:p>
          <a:p>
            <a:pPr marL="0" marR="0" lvl="0" indent="0" algn="l" rtl="0">
              <a:lnSpc>
                <a:spcPct val="90000"/>
              </a:lnSpc>
              <a:spcBef>
                <a:spcPts val="1100"/>
              </a:spcBef>
              <a:spcAft>
                <a:spcPts val="0"/>
              </a:spcAft>
              <a:buNone/>
            </a:pPr>
            <a:endParaRPr sz="2400"/>
          </a:p>
        </p:txBody>
      </p:sp>
      <p:sp>
        <p:nvSpPr>
          <p:cNvPr id="651" name="Google Shape;651;p8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65</a:t>
            </a:fld>
            <a:endParaRPr/>
          </a:p>
        </p:txBody>
      </p:sp>
      <p:sp>
        <p:nvSpPr>
          <p:cNvPr id="652" name="Google Shape;652;p84"/>
          <p:cNvSpPr txBox="1">
            <a:spLocks noGrp="1"/>
          </p:cNvSpPr>
          <p:nvPr>
            <p:ph type="body" idx="1"/>
          </p:nvPr>
        </p:nvSpPr>
        <p:spPr>
          <a:xfrm>
            <a:off x="6362675" y="1466325"/>
            <a:ext cx="4419300" cy="384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en-US" b="1"/>
              <a:t>Quantitative </a:t>
            </a:r>
            <a:endParaRPr b="1"/>
          </a:p>
          <a:p>
            <a:pPr marL="0" lvl="0" indent="0" algn="l" rtl="0">
              <a:lnSpc>
                <a:spcPct val="90000"/>
              </a:lnSpc>
              <a:spcBef>
                <a:spcPts val="0"/>
              </a:spcBef>
              <a:spcAft>
                <a:spcPts val="0"/>
              </a:spcAft>
              <a:buSzPts val="2200"/>
              <a:buNone/>
            </a:pPr>
            <a:r>
              <a:rPr lang="en-US" sz="2400" b="1"/>
              <a:t>Measure what you want to learn</a:t>
            </a:r>
            <a:endParaRPr sz="2400"/>
          </a:p>
          <a:p>
            <a:pPr marL="210312" marR="0" lvl="0" indent="-223012" algn="l" rtl="0">
              <a:lnSpc>
                <a:spcPct val="100000"/>
              </a:lnSpc>
              <a:spcBef>
                <a:spcPts val="1100"/>
              </a:spcBef>
              <a:spcAft>
                <a:spcPts val="0"/>
              </a:spcAft>
              <a:buClr>
                <a:srgbClr val="031B31"/>
              </a:buClr>
              <a:buSzPts val="2400"/>
              <a:buFont typeface="Arial"/>
              <a:buChar char="•"/>
            </a:pPr>
            <a:r>
              <a:rPr lang="en-US" sz="2400"/>
              <a:t>Uses numbers </a:t>
            </a:r>
            <a:endParaRPr sz="2400"/>
          </a:p>
          <a:p>
            <a:pPr marL="210312" marR="0" lvl="0" indent="0" algn="l" rtl="0">
              <a:lnSpc>
                <a:spcPct val="100000"/>
              </a:lnSpc>
              <a:spcBef>
                <a:spcPts val="1100"/>
              </a:spcBef>
              <a:spcAft>
                <a:spcPts val="0"/>
              </a:spcAft>
              <a:buNone/>
            </a:pPr>
            <a:r>
              <a:rPr lang="en-US" sz="2400"/>
              <a:t>(20% of people, 5 out of 10 people, etc.)</a:t>
            </a:r>
            <a:endParaRPr sz="2400"/>
          </a:p>
          <a:p>
            <a:pPr marL="210312" marR="0" lvl="0" indent="-152400" algn="l" rtl="0">
              <a:lnSpc>
                <a:spcPct val="100000"/>
              </a:lnSpc>
              <a:spcBef>
                <a:spcPts val="1100"/>
              </a:spcBef>
              <a:spcAft>
                <a:spcPts val="0"/>
              </a:spcAft>
              <a:buClr>
                <a:srgbClr val="031B31"/>
              </a:buClr>
              <a:buSzPts val="2400"/>
              <a:buChar char="•"/>
            </a:pPr>
            <a:r>
              <a:rPr lang="en-US" sz="2400"/>
              <a:t>Uses graphs or charts</a:t>
            </a:r>
            <a:endParaRPr sz="2400"/>
          </a:p>
          <a:p>
            <a:pPr marL="210312" marR="0" lvl="0" indent="-152400" algn="l" rtl="0">
              <a:lnSpc>
                <a:spcPct val="100000"/>
              </a:lnSpc>
              <a:spcBef>
                <a:spcPts val="1100"/>
              </a:spcBef>
              <a:spcAft>
                <a:spcPts val="0"/>
              </a:spcAft>
              <a:buClr>
                <a:srgbClr val="031B31"/>
              </a:buClr>
              <a:buSzPts val="2400"/>
              <a:buChar char="•"/>
            </a:pPr>
            <a:r>
              <a:rPr lang="en-US" sz="2400"/>
              <a:t>Proves an idea</a:t>
            </a:r>
            <a:endParaRPr sz="2400"/>
          </a:p>
          <a:p>
            <a:pPr marL="210312" marR="0" lvl="0" indent="-152400" algn="l" rtl="0">
              <a:lnSpc>
                <a:spcPct val="100000"/>
              </a:lnSpc>
              <a:spcBef>
                <a:spcPts val="1100"/>
              </a:spcBef>
              <a:spcAft>
                <a:spcPts val="0"/>
              </a:spcAft>
              <a:buClr>
                <a:srgbClr val="031B31"/>
              </a:buClr>
              <a:buSzPts val="2400"/>
              <a:buChar char="•"/>
            </a:pPr>
            <a:r>
              <a:rPr lang="en-US" sz="2400"/>
              <a:t>Based on educated guesses</a:t>
            </a:r>
            <a:endParaRPr/>
          </a:p>
        </p:txBody>
      </p:sp>
      <p:pic>
        <p:nvPicPr>
          <p:cNvPr id="653" name="Google Shape;653;p84" title="Points scored"/>
          <p:cNvPicPr preferRelativeResize="0"/>
          <p:nvPr/>
        </p:nvPicPr>
        <p:blipFill>
          <a:blip r:embed="rId3">
            <a:alphaModFix/>
          </a:blip>
          <a:stretch>
            <a:fillRect/>
          </a:stretch>
        </p:blipFill>
        <p:spPr>
          <a:xfrm>
            <a:off x="7666623" y="5726476"/>
            <a:ext cx="1914003" cy="1183499"/>
          </a:xfrm>
          <a:prstGeom prst="rect">
            <a:avLst/>
          </a:prstGeom>
          <a:noFill/>
          <a:ln>
            <a:noFill/>
          </a:ln>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5"/>
          <p:cNvSpPr txBox="1">
            <a:spLocks noGrp="1"/>
          </p:cNvSpPr>
          <p:nvPr>
            <p:ph type="title"/>
          </p:nvPr>
        </p:nvSpPr>
        <p:spPr>
          <a:xfrm>
            <a:off x="574400" y="2519600"/>
            <a:ext cx="11043300" cy="202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060"/>
              <a:buFont typeface="Corbel"/>
              <a:buNone/>
            </a:pPr>
            <a:r>
              <a:rPr lang="en-US" sz="3060"/>
              <a:t>Different Kinds of Research</a:t>
            </a:r>
            <a:endParaRPr sz="3060"/>
          </a:p>
        </p:txBody>
      </p:sp>
      <p:sp>
        <p:nvSpPr>
          <p:cNvPr id="660" name="Google Shape;660;p8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300">
                <a:solidFill>
                  <a:schemeClr val="dk2"/>
                </a:solidFill>
                <a:latin typeface="Source Code Pro"/>
                <a:ea typeface="Source Code Pro"/>
                <a:cs typeface="Source Code Pro"/>
                <a:sym typeface="Source Code Pro"/>
              </a:rPr>
              <a:t>66</a:t>
            </a:fld>
            <a:endParaRPr sz="1300">
              <a:solidFill>
                <a:schemeClr val="dk2"/>
              </a:solidFill>
              <a:latin typeface="Source Code Pro"/>
              <a:ea typeface="Source Code Pro"/>
              <a:cs typeface="Source Code Pro"/>
              <a:sym typeface="Source Code Pr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6"/>
          <p:cNvSpPr txBox="1">
            <a:spLocks noGrp="1"/>
          </p:cNvSpPr>
          <p:nvPr>
            <p:ph type="title"/>
          </p:nvPr>
        </p:nvSpPr>
        <p:spPr>
          <a:xfrm>
            <a:off x="751837" y="48723"/>
            <a:ext cx="9372000" cy="767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850"/>
              <a:buNone/>
            </a:pPr>
            <a:r>
              <a:rPr lang="en-US" sz="3400" b="1"/>
              <a:t>Different types of research</a:t>
            </a:r>
            <a:endParaRPr sz="3400" b="1" i="0" u="none" strike="noStrike" cap="none">
              <a:solidFill>
                <a:schemeClr val="accent1"/>
              </a:solidFill>
            </a:endParaRPr>
          </a:p>
        </p:txBody>
      </p:sp>
      <p:sp>
        <p:nvSpPr>
          <p:cNvPr id="666" name="Google Shape;666;p8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67</a:t>
            </a:fld>
            <a:endParaRPr/>
          </a:p>
        </p:txBody>
      </p:sp>
      <p:graphicFrame>
        <p:nvGraphicFramePr>
          <p:cNvPr id="667" name="Google Shape;667;p86"/>
          <p:cNvGraphicFramePr/>
          <p:nvPr/>
        </p:nvGraphicFramePr>
        <p:xfrm>
          <a:off x="751825" y="943275"/>
          <a:ext cx="3000000" cy="3000000"/>
        </p:xfrm>
        <a:graphic>
          <a:graphicData uri="http://schemas.openxmlformats.org/drawingml/2006/table">
            <a:tbl>
              <a:tblPr>
                <a:noFill/>
                <a:tableStyleId>{12763481-B066-43F4-9507-5E966596AE79}</a:tableStyleId>
              </a:tblPr>
              <a:tblGrid>
                <a:gridCol w="5585600"/>
                <a:gridCol w="5585600"/>
              </a:tblGrid>
              <a:tr h="951925">
                <a:tc>
                  <a:txBody>
                    <a:bodyPr/>
                    <a:lstStyle/>
                    <a:p>
                      <a:pPr marL="0" lvl="0" indent="0" algn="l" rtl="0">
                        <a:spcBef>
                          <a:spcPts val="0"/>
                        </a:spcBef>
                        <a:spcAft>
                          <a:spcPts val="0"/>
                        </a:spcAft>
                        <a:buNone/>
                      </a:pPr>
                      <a:r>
                        <a:rPr lang="en-US" sz="3000" b="1">
                          <a:latin typeface="Helvetica Neue"/>
                          <a:ea typeface="Helvetica Neue"/>
                          <a:cs typeface="Helvetica Neue"/>
                          <a:sym typeface="Helvetica Neue"/>
                        </a:rPr>
                        <a:t>Qualitative </a:t>
                      </a:r>
                      <a:endParaRPr sz="3000" b="1">
                        <a:latin typeface="Helvetica Neue"/>
                        <a:ea typeface="Helvetica Neue"/>
                        <a:cs typeface="Helvetica Neue"/>
                        <a:sym typeface="Helvetica Neue"/>
                      </a:endParaRPr>
                    </a:p>
                    <a:p>
                      <a:pPr marL="0" lvl="0" indent="0" algn="l" rtl="0">
                        <a:spcBef>
                          <a:spcPts val="0"/>
                        </a:spcBef>
                        <a:spcAft>
                          <a:spcPts val="0"/>
                        </a:spcAft>
                        <a:buNone/>
                      </a:pPr>
                      <a:r>
                        <a:rPr lang="en-US" sz="3000" b="1">
                          <a:latin typeface="Helvetica Neue"/>
                          <a:ea typeface="Helvetica Neue"/>
                          <a:cs typeface="Helvetica Neue"/>
                          <a:sym typeface="Helvetica Neue"/>
                        </a:rPr>
                        <a:t>(Descriptive)</a:t>
                      </a:r>
                      <a:endParaRPr sz="3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3000" b="1">
                          <a:latin typeface="Helvetica Neue"/>
                          <a:ea typeface="Helvetica Neue"/>
                          <a:cs typeface="Helvetica Neue"/>
                          <a:sym typeface="Helvetica Neue"/>
                        </a:rPr>
                        <a:t>Quantitative </a:t>
                      </a:r>
                      <a:endParaRPr sz="3000" b="1">
                        <a:latin typeface="Helvetica Neue"/>
                        <a:ea typeface="Helvetica Neue"/>
                        <a:cs typeface="Helvetica Neue"/>
                        <a:sym typeface="Helvetica Neue"/>
                      </a:endParaRPr>
                    </a:p>
                    <a:p>
                      <a:pPr marL="0" lvl="0" indent="0" algn="l" rtl="0">
                        <a:spcBef>
                          <a:spcPts val="0"/>
                        </a:spcBef>
                        <a:spcAft>
                          <a:spcPts val="0"/>
                        </a:spcAft>
                        <a:buNone/>
                      </a:pPr>
                      <a:r>
                        <a:rPr lang="en-US" sz="3000" b="1">
                          <a:latin typeface="Helvetica Neue"/>
                          <a:ea typeface="Helvetica Neue"/>
                          <a:cs typeface="Helvetica Neue"/>
                          <a:sym typeface="Helvetica Neue"/>
                        </a:rPr>
                        <a:t>(Measurable or Countable)</a:t>
                      </a:r>
                      <a:endParaRPr sz="3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141850">
                <a:tc>
                  <a:txBody>
                    <a:bodyPr/>
                    <a:lstStyle/>
                    <a:p>
                      <a:pPr marL="457200" lvl="0" indent="-381000" algn="l" rtl="0">
                        <a:spcBef>
                          <a:spcPts val="0"/>
                        </a:spcBef>
                        <a:spcAft>
                          <a:spcPts val="0"/>
                        </a:spcAft>
                        <a:buSzPts val="2400"/>
                        <a:buFont typeface="Helvetica Neue"/>
                        <a:buChar char="●"/>
                      </a:pPr>
                      <a:r>
                        <a:rPr lang="en-US" sz="2400">
                          <a:latin typeface="Helvetica Neue"/>
                          <a:ea typeface="Helvetica Neue"/>
                          <a:cs typeface="Helvetica Neue"/>
                          <a:sym typeface="Helvetica Neue"/>
                        </a:rPr>
                        <a:t>Watch a situation</a:t>
                      </a:r>
                      <a:endParaRPr sz="2400">
                        <a:latin typeface="Helvetica Neue"/>
                        <a:ea typeface="Helvetica Neue"/>
                        <a:cs typeface="Helvetica Neue"/>
                        <a:sym typeface="Helvetica Neue"/>
                      </a:endParaRPr>
                    </a:p>
                    <a:p>
                      <a:pPr marL="457200" lvl="0" indent="-381000" algn="l" rtl="0">
                        <a:spcBef>
                          <a:spcPts val="0"/>
                        </a:spcBef>
                        <a:spcAft>
                          <a:spcPts val="0"/>
                        </a:spcAft>
                        <a:buSzPts val="2400"/>
                        <a:buFont typeface="Helvetica Neue"/>
                        <a:buChar char="●"/>
                      </a:pPr>
                      <a:r>
                        <a:rPr lang="en-US" sz="2400">
                          <a:latin typeface="Helvetica Neue"/>
                          <a:ea typeface="Helvetica Neue"/>
                          <a:cs typeface="Helvetica Neue"/>
                          <a:sym typeface="Helvetica Neue"/>
                        </a:rPr>
                        <a:t>Interview people</a:t>
                      </a:r>
                      <a:endParaRPr sz="2400">
                        <a:latin typeface="Helvetica Neue"/>
                        <a:ea typeface="Helvetica Neue"/>
                        <a:cs typeface="Helvetica Neue"/>
                        <a:sym typeface="Helvetica Neue"/>
                      </a:endParaRPr>
                    </a:p>
                    <a:p>
                      <a:pPr marL="457200" lvl="0" indent="-381000" algn="l" rtl="0">
                        <a:spcBef>
                          <a:spcPts val="0"/>
                        </a:spcBef>
                        <a:spcAft>
                          <a:spcPts val="0"/>
                        </a:spcAft>
                        <a:buSzPts val="2400"/>
                        <a:buFont typeface="Helvetica Neue"/>
                        <a:buChar char="●"/>
                      </a:pPr>
                      <a:r>
                        <a:rPr lang="en-US" sz="2400">
                          <a:latin typeface="Helvetica Neue"/>
                          <a:ea typeface="Helvetica Neue"/>
                          <a:cs typeface="Helvetica Neue"/>
                          <a:sym typeface="Helvetica Neue"/>
                        </a:rPr>
                        <a:t>Have focus groups</a:t>
                      </a:r>
                      <a:endParaRPr sz="24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81000" algn="l" rtl="0">
                        <a:spcBef>
                          <a:spcPts val="0"/>
                        </a:spcBef>
                        <a:spcAft>
                          <a:spcPts val="0"/>
                        </a:spcAft>
                        <a:buSzPts val="2400"/>
                        <a:buFont typeface="Helvetica Neue"/>
                        <a:buChar char="●"/>
                      </a:pPr>
                      <a:r>
                        <a:rPr lang="en-US" sz="2400">
                          <a:latin typeface="Helvetica Neue"/>
                          <a:ea typeface="Helvetica Neue"/>
                          <a:cs typeface="Helvetica Neue"/>
                          <a:sym typeface="Helvetica Neue"/>
                        </a:rPr>
                        <a:t>Give surveys or answer questions</a:t>
                      </a:r>
                      <a:endParaRPr sz="2400">
                        <a:latin typeface="Helvetica Neue"/>
                        <a:ea typeface="Helvetica Neue"/>
                        <a:cs typeface="Helvetica Neue"/>
                        <a:sym typeface="Helvetica Neue"/>
                      </a:endParaRPr>
                    </a:p>
                    <a:p>
                      <a:pPr marL="457200" lvl="0" indent="-381000" algn="l" rtl="0">
                        <a:spcBef>
                          <a:spcPts val="0"/>
                        </a:spcBef>
                        <a:spcAft>
                          <a:spcPts val="0"/>
                        </a:spcAft>
                        <a:buSzPts val="2400"/>
                        <a:buFont typeface="Helvetica Neue"/>
                        <a:buChar char="●"/>
                      </a:pPr>
                      <a:r>
                        <a:rPr lang="en-US" sz="2400">
                          <a:latin typeface="Helvetica Neue"/>
                          <a:ea typeface="Helvetica Neue"/>
                          <a:cs typeface="Helvetica Neue"/>
                          <a:sym typeface="Helvetica Neue"/>
                        </a:rPr>
                        <a:t>Compare measurements</a:t>
                      </a:r>
                      <a:endParaRPr sz="2400">
                        <a:latin typeface="Helvetica Neue"/>
                        <a:ea typeface="Helvetica Neue"/>
                        <a:cs typeface="Helvetica Neue"/>
                        <a:sym typeface="Helvetica Neue"/>
                      </a:endParaRPr>
                    </a:p>
                    <a:p>
                      <a:pPr marL="457200" lvl="0" indent="-381000" algn="l" rtl="0">
                        <a:spcBef>
                          <a:spcPts val="0"/>
                        </a:spcBef>
                        <a:spcAft>
                          <a:spcPts val="0"/>
                        </a:spcAft>
                        <a:buSzPts val="2400"/>
                        <a:buFont typeface="Helvetica Neue"/>
                        <a:buChar char="●"/>
                      </a:pPr>
                      <a:r>
                        <a:rPr lang="en-US" sz="2400">
                          <a:latin typeface="Helvetica Neue"/>
                          <a:ea typeface="Helvetica Neue"/>
                          <a:cs typeface="Helvetica Neue"/>
                          <a:sym typeface="Helvetica Neue"/>
                        </a:rPr>
                        <a:t>Study changes in the body</a:t>
                      </a:r>
                      <a:endParaRPr sz="24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141850">
                <a:tc>
                  <a:txBody>
                    <a:bodyPr/>
                    <a:lstStyle/>
                    <a:p>
                      <a:pPr marL="457200" lvl="0" indent="-228600" algn="l" rtl="0">
                        <a:spcBef>
                          <a:spcPts val="0"/>
                        </a:spcBef>
                        <a:spcAft>
                          <a:spcPts val="0"/>
                        </a:spcAft>
                        <a:buNone/>
                      </a:pPr>
                      <a:endParaRPr sz="3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228600" algn="l" rtl="0">
                        <a:spcBef>
                          <a:spcPts val="0"/>
                        </a:spcBef>
                        <a:spcAft>
                          <a:spcPts val="0"/>
                        </a:spcAft>
                        <a:buNone/>
                      </a:pPr>
                      <a:endParaRPr sz="3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pic>
        <p:nvPicPr>
          <p:cNvPr id="668" name="Google Shape;668;p86"/>
          <p:cNvPicPr preferRelativeResize="0"/>
          <p:nvPr/>
        </p:nvPicPr>
        <p:blipFill>
          <a:blip r:embed="rId3">
            <a:alphaModFix/>
          </a:blip>
          <a:stretch>
            <a:fillRect/>
          </a:stretch>
        </p:blipFill>
        <p:spPr>
          <a:xfrm>
            <a:off x="1305325" y="3678475"/>
            <a:ext cx="3314150" cy="2209426"/>
          </a:xfrm>
          <a:prstGeom prst="rect">
            <a:avLst/>
          </a:prstGeom>
          <a:noFill/>
          <a:ln>
            <a:noFill/>
          </a:ln>
        </p:spPr>
      </p:pic>
      <p:pic>
        <p:nvPicPr>
          <p:cNvPr id="669" name="Google Shape;669;p86"/>
          <p:cNvPicPr preferRelativeResize="0"/>
          <p:nvPr/>
        </p:nvPicPr>
        <p:blipFill>
          <a:blip r:embed="rId4">
            <a:alphaModFix/>
          </a:blip>
          <a:stretch>
            <a:fillRect/>
          </a:stretch>
        </p:blipFill>
        <p:spPr>
          <a:xfrm>
            <a:off x="7078775" y="3620467"/>
            <a:ext cx="3586699" cy="2118374"/>
          </a:xfrm>
          <a:prstGeom prst="rect">
            <a:avLst/>
          </a:prstGeom>
          <a:noFill/>
          <a:ln>
            <a:noFill/>
          </a:ln>
        </p:spPr>
      </p:pic>
      <p:cxnSp>
        <p:nvCxnSpPr>
          <p:cNvPr id="670" name="Google Shape;670;p86"/>
          <p:cNvCxnSpPr/>
          <p:nvPr/>
        </p:nvCxnSpPr>
        <p:spPr>
          <a:xfrm>
            <a:off x="5849125" y="1010500"/>
            <a:ext cx="0" cy="5175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7"/>
          <p:cNvSpPr txBox="1">
            <a:spLocks noGrp="1"/>
          </p:cNvSpPr>
          <p:nvPr>
            <p:ph type="title"/>
          </p:nvPr>
        </p:nvSpPr>
        <p:spPr>
          <a:xfrm>
            <a:off x="2600175" y="51633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Qualitative or Quantitative?</a:t>
            </a:r>
            <a:endParaRPr/>
          </a:p>
        </p:txBody>
      </p:sp>
      <p:sp>
        <p:nvSpPr>
          <p:cNvPr id="677" name="Google Shape;677;p87"/>
          <p:cNvSpPr txBox="1">
            <a:spLocks noGrp="1"/>
          </p:cNvSpPr>
          <p:nvPr>
            <p:ph type="body" idx="1"/>
          </p:nvPr>
        </p:nvSpPr>
        <p:spPr>
          <a:xfrm>
            <a:off x="2736921" y="1759175"/>
            <a:ext cx="6442800" cy="93720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r>
              <a:rPr lang="en-US"/>
              <a:t>Decide which examples show qualitative and quantitative research.</a:t>
            </a:r>
            <a:endParaRPr/>
          </a:p>
        </p:txBody>
      </p:sp>
      <p:sp>
        <p:nvSpPr>
          <p:cNvPr id="678" name="Google Shape;678;p87"/>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68</a:t>
            </a:fld>
            <a:endParaRPr/>
          </a:p>
        </p:txBody>
      </p:sp>
      <p:pic>
        <p:nvPicPr>
          <p:cNvPr id="679" name="Google Shape;679;p87"/>
          <p:cNvPicPr preferRelativeResize="0"/>
          <p:nvPr/>
        </p:nvPicPr>
        <p:blipFill>
          <a:blip r:embed="rId3">
            <a:alphaModFix/>
          </a:blip>
          <a:stretch>
            <a:fillRect/>
          </a:stretch>
        </p:blipFill>
        <p:spPr>
          <a:xfrm>
            <a:off x="4494500" y="2835950"/>
            <a:ext cx="2927650" cy="3462075"/>
          </a:xfrm>
          <a:prstGeom prst="rect">
            <a:avLst/>
          </a:prstGeom>
          <a:noFill/>
          <a:ln>
            <a:noFill/>
          </a:ln>
        </p:spPr>
      </p:pic>
      <p:pic>
        <p:nvPicPr>
          <p:cNvPr id="680" name="Google Shape;680;p87"/>
          <p:cNvPicPr preferRelativeResize="0"/>
          <p:nvPr/>
        </p:nvPicPr>
        <p:blipFill rotWithShape="1">
          <a:blip r:embed="rId4">
            <a:alphaModFix/>
          </a:blip>
          <a:srcRect l="-1090" t="2618" r="46842" b="34290"/>
          <a:stretch/>
        </p:blipFill>
        <p:spPr>
          <a:xfrm rot="-5">
            <a:off x="4668267" y="3359526"/>
            <a:ext cx="935718" cy="67414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8"/>
          <p:cNvSpPr txBox="1">
            <a:spLocks noGrp="1"/>
          </p:cNvSpPr>
          <p:nvPr>
            <p:ph type="title"/>
          </p:nvPr>
        </p:nvSpPr>
        <p:spPr>
          <a:xfrm>
            <a:off x="751837" y="48723"/>
            <a:ext cx="9372000" cy="767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850"/>
              <a:buNone/>
            </a:pPr>
            <a:r>
              <a:rPr lang="en-US" sz="3400" b="1"/>
              <a:t>Different types of research</a:t>
            </a:r>
            <a:endParaRPr sz="3400" b="1" i="0" u="none" strike="noStrike" cap="none">
              <a:solidFill>
                <a:schemeClr val="accent1"/>
              </a:solidFill>
            </a:endParaRPr>
          </a:p>
        </p:txBody>
      </p:sp>
      <p:sp>
        <p:nvSpPr>
          <p:cNvPr id="686" name="Google Shape;686;p8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69</a:t>
            </a:fld>
            <a:endParaRPr/>
          </a:p>
        </p:txBody>
      </p:sp>
      <p:graphicFrame>
        <p:nvGraphicFramePr>
          <p:cNvPr id="687" name="Google Shape;687;p88"/>
          <p:cNvGraphicFramePr/>
          <p:nvPr/>
        </p:nvGraphicFramePr>
        <p:xfrm>
          <a:off x="820075" y="1105100"/>
          <a:ext cx="3000000" cy="3000000"/>
        </p:xfrm>
        <a:graphic>
          <a:graphicData uri="http://schemas.openxmlformats.org/drawingml/2006/table">
            <a:tbl>
              <a:tblPr>
                <a:noFill/>
                <a:tableStyleId>{12763481-B066-43F4-9507-5E966596AE79}</a:tableStyleId>
              </a:tblPr>
              <a:tblGrid>
                <a:gridCol w="3567650"/>
                <a:gridCol w="3872950"/>
                <a:gridCol w="3342400"/>
              </a:tblGrid>
              <a:tr h="951925">
                <a:tc>
                  <a:txBody>
                    <a:bodyPr/>
                    <a:lstStyle/>
                    <a:p>
                      <a:pPr marL="0" lvl="0" indent="0" algn="l" rtl="0">
                        <a:spcBef>
                          <a:spcPts val="0"/>
                        </a:spcBef>
                        <a:spcAft>
                          <a:spcPts val="0"/>
                        </a:spcAft>
                        <a:buNone/>
                      </a:pPr>
                      <a:r>
                        <a:rPr lang="en-US" sz="3000" b="1"/>
                        <a:t>Non-Experimental</a:t>
                      </a:r>
                      <a:endParaRPr sz="3000" b="1"/>
                    </a:p>
                    <a:p>
                      <a:pPr marL="0" lvl="0" indent="0" algn="l" rtl="0">
                        <a:spcBef>
                          <a:spcPts val="0"/>
                        </a:spcBef>
                        <a:spcAft>
                          <a:spcPts val="0"/>
                        </a:spcAft>
                        <a:buNone/>
                      </a:pPr>
                      <a:r>
                        <a:rPr lang="en-US" sz="2000" b="1"/>
                        <a:t>1 intervention,</a:t>
                      </a:r>
                      <a:endParaRPr sz="2000" b="1"/>
                    </a:p>
                    <a:p>
                      <a:pPr marL="0" lvl="0" indent="0" algn="l" rtl="0">
                        <a:spcBef>
                          <a:spcPts val="0"/>
                        </a:spcBef>
                        <a:spcAft>
                          <a:spcPts val="0"/>
                        </a:spcAft>
                        <a:buNone/>
                      </a:pPr>
                      <a:r>
                        <a:rPr lang="en-US" sz="2000" b="1"/>
                        <a:t>unblinded</a:t>
                      </a:r>
                      <a:endParaRPr sz="2000" b="1"/>
                    </a:p>
                  </a:txBody>
                  <a:tcPr marL="91425" marR="91425" marT="91425" marB="91425"/>
                </a:tc>
                <a:tc>
                  <a:txBody>
                    <a:bodyPr/>
                    <a:lstStyle/>
                    <a:p>
                      <a:pPr marL="0" lvl="0" indent="0" algn="l" rtl="0">
                        <a:spcBef>
                          <a:spcPts val="0"/>
                        </a:spcBef>
                        <a:spcAft>
                          <a:spcPts val="0"/>
                        </a:spcAft>
                        <a:buNone/>
                      </a:pPr>
                      <a:r>
                        <a:rPr lang="en-US" sz="3000" b="1"/>
                        <a:t>Quasi-Experimental</a:t>
                      </a:r>
                      <a:endParaRPr sz="3000" b="1"/>
                    </a:p>
                    <a:p>
                      <a:pPr marL="0" lvl="0" indent="0" algn="l" rtl="0">
                        <a:spcBef>
                          <a:spcPts val="0"/>
                        </a:spcBef>
                        <a:spcAft>
                          <a:spcPts val="0"/>
                        </a:spcAft>
                        <a:buNone/>
                      </a:pPr>
                      <a:r>
                        <a:rPr lang="en-US" sz="2000" b="1"/>
                        <a:t>2 different interventions, unblinded</a:t>
                      </a:r>
                      <a:endParaRPr sz="2000" b="1"/>
                    </a:p>
                  </a:txBody>
                  <a:tcPr marL="91425" marR="91425" marT="91425" marB="91425"/>
                </a:tc>
                <a:tc>
                  <a:txBody>
                    <a:bodyPr/>
                    <a:lstStyle/>
                    <a:p>
                      <a:pPr marL="0" lvl="0" indent="0" algn="l" rtl="0">
                        <a:spcBef>
                          <a:spcPts val="0"/>
                        </a:spcBef>
                        <a:spcAft>
                          <a:spcPts val="0"/>
                        </a:spcAft>
                        <a:buNone/>
                      </a:pPr>
                      <a:r>
                        <a:rPr lang="en-US" sz="3000" b="1"/>
                        <a:t>Experimental</a:t>
                      </a:r>
                      <a:endParaRPr sz="3000" b="1"/>
                    </a:p>
                    <a:p>
                      <a:pPr marL="0" lvl="0" indent="0" algn="l" rtl="0">
                        <a:spcBef>
                          <a:spcPts val="0"/>
                        </a:spcBef>
                        <a:spcAft>
                          <a:spcPts val="0"/>
                        </a:spcAft>
                        <a:buNone/>
                      </a:pPr>
                      <a:r>
                        <a:rPr lang="en-US" sz="2000" b="1"/>
                        <a:t>2 different interventions, </a:t>
                      </a:r>
                      <a:endParaRPr sz="2000" b="1"/>
                    </a:p>
                    <a:p>
                      <a:pPr marL="0" lvl="0" indent="0" algn="l" rtl="0">
                        <a:spcBef>
                          <a:spcPts val="0"/>
                        </a:spcBef>
                        <a:spcAft>
                          <a:spcPts val="0"/>
                        </a:spcAft>
                        <a:buNone/>
                      </a:pPr>
                      <a:r>
                        <a:rPr lang="en-US" sz="2000" b="1"/>
                        <a:t>double-blind</a:t>
                      </a:r>
                      <a:endParaRPr sz="2000" b="1"/>
                    </a:p>
                  </a:txBody>
                  <a:tcPr marL="91425" marR="91425" marT="91425" marB="91425"/>
                </a:tc>
              </a:tr>
              <a:tr h="2141850">
                <a:tc>
                  <a:txBody>
                    <a:bodyPr/>
                    <a:lstStyle/>
                    <a:p>
                      <a:pPr marL="0" lvl="0" indent="0" algn="l" rtl="0">
                        <a:spcBef>
                          <a:spcPts val="0"/>
                        </a:spcBef>
                        <a:spcAft>
                          <a:spcPts val="0"/>
                        </a:spcAft>
                        <a:buNone/>
                      </a:pPr>
                      <a:r>
                        <a:rPr lang="en-US" sz="2200"/>
                        <a:t>A researcher studies if riding a bike for one hour everyday helps people with prediabetes.</a:t>
                      </a:r>
                      <a:endParaRPr sz="2200"/>
                    </a:p>
                  </a:txBody>
                  <a:tcPr marL="91425" marR="91425" marT="91425" marB="91425">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2200">
                          <a:solidFill>
                            <a:schemeClr val="dk2"/>
                          </a:solidFill>
                        </a:rPr>
                        <a:t>A researcher studies if riding a bike for one hour everyday or weightlifting better helps people with prediabetes. </a:t>
                      </a:r>
                      <a:endParaRPr sz="2200"/>
                    </a:p>
                  </a:txBody>
                  <a:tcPr marL="91425" marR="91425" marT="91425" marB="91425">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2200">
                          <a:solidFill>
                            <a:schemeClr val="dk2"/>
                          </a:solidFill>
                        </a:rPr>
                        <a:t>A researcher studies if a new pill helps people with prediabetes better than the current pill. No one knows what pill they get.</a:t>
                      </a:r>
                      <a:endParaRPr sz="2400"/>
                    </a:p>
                  </a:txBody>
                  <a:tcPr marL="91425" marR="91425" marT="91425" marB="91425">
                    <a:lnB w="9525" cap="flat" cmpd="sng">
                      <a:solidFill>
                        <a:srgbClr val="9E9E9E">
                          <a:alpha val="0"/>
                        </a:srgbClr>
                      </a:solidFill>
                      <a:prstDash val="solid"/>
                      <a:round/>
                      <a:headEnd type="none" w="sm" len="sm"/>
                      <a:tailEnd type="none" w="sm" len="sm"/>
                    </a:lnB>
                  </a:tcPr>
                </a:tc>
              </a:tr>
              <a:tr h="2141850">
                <a:tc>
                  <a:txBody>
                    <a:bodyPr/>
                    <a:lstStyle/>
                    <a:p>
                      <a:pPr marL="457200" lvl="0" indent="-228600" algn="l" rtl="0">
                        <a:spcBef>
                          <a:spcPts val="0"/>
                        </a:spcBef>
                        <a:spcAft>
                          <a:spcPts val="0"/>
                        </a:spcAft>
                        <a:buNone/>
                      </a:pPr>
                      <a:endParaRPr sz="3000"/>
                    </a:p>
                  </a:txBody>
                  <a:tcPr marL="91425" marR="91425" marT="91425" marB="91425">
                    <a:lnT w="9525" cap="flat" cmpd="sng">
                      <a:solidFill>
                        <a:srgbClr val="9E9E9E">
                          <a:alpha val="0"/>
                        </a:srgbClr>
                      </a:solidFill>
                      <a:prstDash val="solid"/>
                      <a:round/>
                      <a:headEnd type="none" w="sm" len="sm"/>
                      <a:tailEnd type="none" w="sm" len="sm"/>
                    </a:lnT>
                  </a:tcPr>
                </a:tc>
                <a:tc>
                  <a:txBody>
                    <a:bodyPr/>
                    <a:lstStyle/>
                    <a:p>
                      <a:pPr marL="457200" lvl="0" indent="-228600" algn="l" rtl="0">
                        <a:spcBef>
                          <a:spcPts val="0"/>
                        </a:spcBef>
                        <a:spcAft>
                          <a:spcPts val="0"/>
                        </a:spcAft>
                        <a:buNone/>
                      </a:pPr>
                      <a:endParaRPr sz="3000"/>
                    </a:p>
                  </a:txBody>
                  <a:tcPr marL="91425" marR="91425" marT="91425" marB="91425">
                    <a:lnT w="9525" cap="flat" cmpd="sng">
                      <a:solidFill>
                        <a:srgbClr val="9E9E9E">
                          <a:alpha val="0"/>
                        </a:srgbClr>
                      </a:solidFill>
                      <a:prstDash val="solid"/>
                      <a:round/>
                      <a:headEnd type="none" w="sm" len="sm"/>
                      <a:tailEnd type="none" w="sm" len="sm"/>
                    </a:lnT>
                  </a:tcPr>
                </a:tc>
                <a:tc>
                  <a:txBody>
                    <a:bodyPr/>
                    <a:lstStyle/>
                    <a:p>
                      <a:pPr marL="457200" lvl="0" indent="-228600" algn="l" rtl="0">
                        <a:spcBef>
                          <a:spcPts val="0"/>
                        </a:spcBef>
                        <a:spcAft>
                          <a:spcPts val="0"/>
                        </a:spcAft>
                        <a:buNone/>
                      </a:pPr>
                      <a:endParaRPr sz="3000"/>
                    </a:p>
                  </a:txBody>
                  <a:tcPr marL="91425" marR="91425" marT="91425" marB="91425">
                    <a:lnT w="9525" cap="flat" cmpd="sng">
                      <a:solidFill>
                        <a:srgbClr val="9E9E9E">
                          <a:alpha val="0"/>
                        </a:srgbClr>
                      </a:solidFill>
                      <a:prstDash val="solid"/>
                      <a:round/>
                      <a:headEnd type="none" w="sm" len="sm"/>
                      <a:tailEnd type="none" w="sm" len="sm"/>
                    </a:lnT>
                  </a:tcPr>
                </a:tc>
              </a:tr>
            </a:tbl>
          </a:graphicData>
        </a:graphic>
      </p:graphicFrame>
      <p:pic>
        <p:nvPicPr>
          <p:cNvPr id="688" name="Google Shape;688;p88"/>
          <p:cNvPicPr preferRelativeResize="0"/>
          <p:nvPr/>
        </p:nvPicPr>
        <p:blipFill>
          <a:blip r:embed="rId3">
            <a:alphaModFix/>
          </a:blip>
          <a:stretch>
            <a:fillRect/>
          </a:stretch>
        </p:blipFill>
        <p:spPr>
          <a:xfrm>
            <a:off x="888850" y="4442525"/>
            <a:ext cx="2980399" cy="1986925"/>
          </a:xfrm>
          <a:prstGeom prst="rect">
            <a:avLst/>
          </a:prstGeom>
          <a:noFill/>
          <a:ln>
            <a:noFill/>
          </a:ln>
        </p:spPr>
      </p:pic>
      <p:pic>
        <p:nvPicPr>
          <p:cNvPr id="689" name="Google Shape;689;p88"/>
          <p:cNvPicPr preferRelativeResize="0"/>
          <p:nvPr/>
        </p:nvPicPr>
        <p:blipFill>
          <a:blip r:embed="rId3">
            <a:alphaModFix/>
          </a:blip>
          <a:stretch>
            <a:fillRect/>
          </a:stretch>
        </p:blipFill>
        <p:spPr>
          <a:xfrm>
            <a:off x="4437475" y="5023750"/>
            <a:ext cx="1733899" cy="1155933"/>
          </a:xfrm>
          <a:prstGeom prst="rect">
            <a:avLst/>
          </a:prstGeom>
          <a:noFill/>
          <a:ln>
            <a:noFill/>
          </a:ln>
        </p:spPr>
      </p:pic>
      <p:cxnSp>
        <p:nvCxnSpPr>
          <p:cNvPr id="690" name="Google Shape;690;p88"/>
          <p:cNvCxnSpPr/>
          <p:nvPr/>
        </p:nvCxnSpPr>
        <p:spPr>
          <a:xfrm>
            <a:off x="5300475" y="4123825"/>
            <a:ext cx="12900" cy="569400"/>
          </a:xfrm>
          <a:prstGeom prst="straightConnector1">
            <a:avLst/>
          </a:prstGeom>
          <a:noFill/>
          <a:ln w="9525" cap="flat" cmpd="sng">
            <a:solidFill>
              <a:schemeClr val="dk2"/>
            </a:solidFill>
            <a:prstDash val="solid"/>
            <a:round/>
            <a:headEnd type="none" w="med" len="med"/>
            <a:tailEnd type="triangle" w="med" len="med"/>
          </a:ln>
        </p:spPr>
      </p:cxnSp>
      <p:cxnSp>
        <p:nvCxnSpPr>
          <p:cNvPr id="691" name="Google Shape;691;p88"/>
          <p:cNvCxnSpPr/>
          <p:nvPr/>
        </p:nvCxnSpPr>
        <p:spPr>
          <a:xfrm>
            <a:off x="7026500" y="4117375"/>
            <a:ext cx="25800" cy="582300"/>
          </a:xfrm>
          <a:prstGeom prst="straightConnector1">
            <a:avLst/>
          </a:prstGeom>
          <a:noFill/>
          <a:ln w="9525" cap="flat" cmpd="sng">
            <a:solidFill>
              <a:schemeClr val="dk2"/>
            </a:solidFill>
            <a:prstDash val="solid"/>
            <a:round/>
            <a:headEnd type="none" w="med" len="med"/>
            <a:tailEnd type="triangle" w="med" len="med"/>
          </a:ln>
        </p:spPr>
      </p:cxnSp>
      <p:cxnSp>
        <p:nvCxnSpPr>
          <p:cNvPr id="692" name="Google Shape;692;p88"/>
          <p:cNvCxnSpPr>
            <a:endCxn id="688" idx="0"/>
          </p:cNvCxnSpPr>
          <p:nvPr/>
        </p:nvCxnSpPr>
        <p:spPr>
          <a:xfrm>
            <a:off x="2355350" y="3826025"/>
            <a:ext cx="23700" cy="616500"/>
          </a:xfrm>
          <a:prstGeom prst="straightConnector1">
            <a:avLst/>
          </a:prstGeom>
          <a:noFill/>
          <a:ln w="9525" cap="flat" cmpd="sng">
            <a:solidFill>
              <a:schemeClr val="dk2"/>
            </a:solidFill>
            <a:prstDash val="solid"/>
            <a:round/>
            <a:headEnd type="none" w="med" len="med"/>
            <a:tailEnd type="triangle" w="med" len="med"/>
          </a:ln>
        </p:spPr>
      </p:cxnSp>
      <p:pic>
        <p:nvPicPr>
          <p:cNvPr id="693" name="Google Shape;693;p88"/>
          <p:cNvPicPr preferRelativeResize="0"/>
          <p:nvPr/>
        </p:nvPicPr>
        <p:blipFill>
          <a:blip r:embed="rId4">
            <a:alphaModFix/>
          </a:blip>
          <a:stretch>
            <a:fillRect/>
          </a:stretch>
        </p:blipFill>
        <p:spPr>
          <a:xfrm>
            <a:off x="8497209" y="4973975"/>
            <a:ext cx="924356" cy="1195862"/>
          </a:xfrm>
          <a:prstGeom prst="rect">
            <a:avLst/>
          </a:prstGeom>
          <a:noFill/>
          <a:ln>
            <a:noFill/>
          </a:ln>
        </p:spPr>
      </p:pic>
      <p:pic>
        <p:nvPicPr>
          <p:cNvPr id="694" name="Google Shape;694;p88"/>
          <p:cNvPicPr preferRelativeResize="0"/>
          <p:nvPr/>
        </p:nvPicPr>
        <p:blipFill>
          <a:blip r:embed="rId5">
            <a:alphaModFix/>
          </a:blip>
          <a:stretch>
            <a:fillRect/>
          </a:stretch>
        </p:blipFill>
        <p:spPr>
          <a:xfrm>
            <a:off x="8260675" y="5040575"/>
            <a:ext cx="1485276" cy="1268100"/>
          </a:xfrm>
          <a:prstGeom prst="rect">
            <a:avLst/>
          </a:prstGeom>
          <a:noFill/>
          <a:ln>
            <a:noFill/>
          </a:ln>
        </p:spPr>
      </p:pic>
      <p:pic>
        <p:nvPicPr>
          <p:cNvPr id="695" name="Google Shape;695;p88"/>
          <p:cNvPicPr preferRelativeResize="0"/>
          <p:nvPr/>
        </p:nvPicPr>
        <p:blipFill>
          <a:blip r:embed="rId4">
            <a:alphaModFix/>
          </a:blip>
          <a:stretch>
            <a:fillRect/>
          </a:stretch>
        </p:blipFill>
        <p:spPr>
          <a:xfrm>
            <a:off x="9828700" y="5023750"/>
            <a:ext cx="1485275" cy="1268100"/>
          </a:xfrm>
          <a:prstGeom prst="rect">
            <a:avLst/>
          </a:prstGeom>
          <a:noFill/>
          <a:ln>
            <a:noFill/>
          </a:ln>
          <a:effectLst>
            <a:outerShdw blurRad="57150" dist="19050" dir="5400000" algn="bl" rotWithShape="0">
              <a:srgbClr val="000000">
                <a:alpha val="57000"/>
              </a:srgbClr>
            </a:outerShdw>
          </a:effectLst>
        </p:spPr>
      </p:pic>
      <p:cxnSp>
        <p:nvCxnSpPr>
          <p:cNvPr id="696" name="Google Shape;696;p88"/>
          <p:cNvCxnSpPr/>
          <p:nvPr/>
        </p:nvCxnSpPr>
        <p:spPr>
          <a:xfrm>
            <a:off x="8946488" y="4391675"/>
            <a:ext cx="25800" cy="582300"/>
          </a:xfrm>
          <a:prstGeom prst="straightConnector1">
            <a:avLst/>
          </a:prstGeom>
          <a:noFill/>
          <a:ln w="9525" cap="flat" cmpd="sng">
            <a:solidFill>
              <a:schemeClr val="dk2"/>
            </a:solidFill>
            <a:prstDash val="solid"/>
            <a:round/>
            <a:headEnd type="none" w="med" len="med"/>
            <a:tailEnd type="triangle" w="med" len="med"/>
          </a:ln>
        </p:spPr>
      </p:cxnSp>
      <p:cxnSp>
        <p:nvCxnSpPr>
          <p:cNvPr id="697" name="Google Shape;697;p88"/>
          <p:cNvCxnSpPr/>
          <p:nvPr/>
        </p:nvCxnSpPr>
        <p:spPr>
          <a:xfrm>
            <a:off x="10607875" y="4391675"/>
            <a:ext cx="25800" cy="582300"/>
          </a:xfrm>
          <a:prstGeom prst="straightConnector1">
            <a:avLst/>
          </a:prstGeom>
          <a:noFill/>
          <a:ln w="9525" cap="flat" cmpd="sng">
            <a:solidFill>
              <a:schemeClr val="dk2"/>
            </a:solidFill>
            <a:prstDash val="solid"/>
            <a:round/>
            <a:headEnd type="none" w="med" len="med"/>
            <a:tailEnd type="triangle" w="med" len="med"/>
          </a:ln>
        </p:spPr>
      </p:cxnSp>
      <p:pic>
        <p:nvPicPr>
          <p:cNvPr id="698" name="Google Shape;698;p88"/>
          <p:cNvPicPr preferRelativeResize="0"/>
          <p:nvPr/>
        </p:nvPicPr>
        <p:blipFill>
          <a:blip r:embed="rId6">
            <a:alphaModFix/>
          </a:blip>
          <a:stretch>
            <a:fillRect/>
          </a:stretch>
        </p:blipFill>
        <p:spPr>
          <a:xfrm>
            <a:off x="6444925" y="5023750"/>
            <a:ext cx="1733899" cy="1155942"/>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1410000" y="94062"/>
            <a:ext cx="93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What is the goal for CHWs?</a:t>
            </a:r>
            <a:endParaRPr b="1"/>
          </a:p>
        </p:txBody>
      </p:sp>
      <p:sp>
        <p:nvSpPr>
          <p:cNvPr id="137" name="Google Shape;137;p26"/>
          <p:cNvSpPr txBox="1">
            <a:spLocks noGrp="1"/>
          </p:cNvSpPr>
          <p:nvPr>
            <p:ph type="body" idx="1"/>
          </p:nvPr>
        </p:nvSpPr>
        <p:spPr>
          <a:xfrm>
            <a:off x="1410000" y="885975"/>
            <a:ext cx="10606200" cy="3629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100"/>
              </a:spcBef>
              <a:spcAft>
                <a:spcPts val="0"/>
              </a:spcAft>
              <a:buNone/>
            </a:pPr>
            <a:endParaRPr/>
          </a:p>
          <a:p>
            <a:pPr marL="457200" marR="0" lvl="0" indent="-457200" algn="l" rtl="0">
              <a:lnSpc>
                <a:spcPct val="90000"/>
              </a:lnSpc>
              <a:spcBef>
                <a:spcPts val="1100"/>
              </a:spcBef>
              <a:spcAft>
                <a:spcPts val="0"/>
              </a:spcAft>
              <a:buSzPts val="3600"/>
              <a:buChar char="•"/>
            </a:pPr>
            <a:r>
              <a:rPr lang="en-US"/>
              <a:t>Understand what goes into research</a:t>
            </a:r>
            <a:endParaRPr/>
          </a:p>
          <a:p>
            <a:pPr marL="457200" marR="0" lvl="0" indent="-457200" algn="l" rtl="0">
              <a:lnSpc>
                <a:spcPct val="90000"/>
              </a:lnSpc>
              <a:spcBef>
                <a:spcPts val="0"/>
              </a:spcBef>
              <a:spcAft>
                <a:spcPts val="0"/>
              </a:spcAft>
              <a:buSzPts val="3600"/>
              <a:buChar char="•"/>
            </a:pPr>
            <a:r>
              <a:rPr lang="en-US"/>
              <a:t>Feel comfortable talking about research</a:t>
            </a:r>
            <a:endParaRPr/>
          </a:p>
          <a:p>
            <a:pPr marL="457200" marR="0" lvl="0" indent="-457200" algn="l" rtl="0">
              <a:lnSpc>
                <a:spcPct val="90000"/>
              </a:lnSpc>
              <a:spcBef>
                <a:spcPts val="0"/>
              </a:spcBef>
              <a:spcAft>
                <a:spcPts val="0"/>
              </a:spcAft>
              <a:buSzPts val="3600"/>
              <a:buChar char="•"/>
            </a:pPr>
            <a:r>
              <a:rPr lang="en-US"/>
              <a:t>Think about joining a research team in the future</a:t>
            </a:r>
            <a:endParaRPr/>
          </a:p>
          <a:p>
            <a:pPr marL="457200" marR="0" lvl="0" indent="-457200" algn="l" rtl="0">
              <a:lnSpc>
                <a:spcPct val="90000"/>
              </a:lnSpc>
              <a:spcBef>
                <a:spcPts val="0"/>
              </a:spcBef>
              <a:spcAft>
                <a:spcPts val="0"/>
              </a:spcAft>
              <a:buSzPts val="3600"/>
              <a:buChar char="•"/>
            </a:pPr>
            <a:r>
              <a:rPr lang="en-US"/>
              <a:t>Be a voice for the community in a new way</a:t>
            </a:r>
            <a:endParaRPr/>
          </a:p>
          <a:p>
            <a:pPr marL="457200" marR="0" lvl="0" indent="-457200" algn="l" rtl="0">
              <a:lnSpc>
                <a:spcPct val="90000"/>
              </a:lnSpc>
              <a:spcBef>
                <a:spcPts val="0"/>
              </a:spcBef>
              <a:spcAft>
                <a:spcPts val="0"/>
              </a:spcAft>
              <a:buSzPts val="3600"/>
              <a:buChar char="•"/>
            </a:pPr>
            <a:r>
              <a:rPr lang="en-US"/>
              <a:t>Share expert opinions and influence future research </a:t>
            </a:r>
            <a:endParaRPr/>
          </a:p>
        </p:txBody>
      </p:sp>
      <p:sp>
        <p:nvSpPr>
          <p:cNvPr id="138" name="Google Shape;138;p2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a:t>
            </a:fld>
            <a:endParaRPr/>
          </a:p>
        </p:txBody>
      </p:sp>
      <p:pic>
        <p:nvPicPr>
          <p:cNvPr id="139" name="Google Shape;139;p26"/>
          <p:cNvPicPr preferRelativeResize="0"/>
          <p:nvPr/>
        </p:nvPicPr>
        <p:blipFill rotWithShape="1">
          <a:blip r:embed="rId3">
            <a:alphaModFix/>
          </a:blip>
          <a:srcRect t="48731"/>
          <a:stretch/>
        </p:blipFill>
        <p:spPr>
          <a:xfrm>
            <a:off x="2465275" y="5039750"/>
            <a:ext cx="7082573" cy="204062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9"/>
          <p:cNvSpPr txBox="1">
            <a:spLocks noGrp="1"/>
          </p:cNvSpPr>
          <p:nvPr>
            <p:ph type="title"/>
          </p:nvPr>
        </p:nvSpPr>
        <p:spPr>
          <a:xfrm>
            <a:off x="751837" y="48723"/>
            <a:ext cx="9372000" cy="767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850"/>
              <a:buNone/>
            </a:pPr>
            <a:r>
              <a:rPr lang="en-US" sz="3400"/>
              <a:t>Different types of research - Non-Experimental</a:t>
            </a:r>
            <a:endParaRPr sz="3400" b="1" i="0" u="none" strike="noStrike" cap="none">
              <a:solidFill>
                <a:schemeClr val="accent1"/>
              </a:solidFill>
            </a:endParaRPr>
          </a:p>
        </p:txBody>
      </p:sp>
      <p:sp>
        <p:nvSpPr>
          <p:cNvPr id="704" name="Google Shape;704;p8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70</a:t>
            </a:fld>
            <a:endParaRPr/>
          </a:p>
        </p:txBody>
      </p:sp>
      <p:graphicFrame>
        <p:nvGraphicFramePr>
          <p:cNvPr id="705" name="Google Shape;705;p89"/>
          <p:cNvGraphicFramePr/>
          <p:nvPr/>
        </p:nvGraphicFramePr>
        <p:xfrm>
          <a:off x="888850" y="1096050"/>
          <a:ext cx="3000000" cy="3000000"/>
        </p:xfrm>
        <a:graphic>
          <a:graphicData uri="http://schemas.openxmlformats.org/drawingml/2006/table">
            <a:tbl>
              <a:tblPr>
                <a:noFill/>
                <a:tableStyleId>{12763481-B066-43F4-9507-5E966596AE79}</a:tableStyleId>
              </a:tblPr>
              <a:tblGrid>
                <a:gridCol w="5033250"/>
                <a:gridCol w="5463975"/>
              </a:tblGrid>
              <a:tr h="951925">
                <a:tc>
                  <a:txBody>
                    <a:bodyPr/>
                    <a:lstStyle/>
                    <a:p>
                      <a:pPr marL="0" lvl="0" indent="0" algn="l" rtl="0">
                        <a:spcBef>
                          <a:spcPts val="0"/>
                        </a:spcBef>
                        <a:spcAft>
                          <a:spcPts val="0"/>
                        </a:spcAft>
                        <a:buNone/>
                      </a:pPr>
                      <a:r>
                        <a:rPr lang="en-US" sz="3000" b="1">
                          <a:latin typeface="Proxima Nova"/>
                          <a:ea typeface="Proxima Nova"/>
                          <a:cs typeface="Proxima Nova"/>
                          <a:sym typeface="Proxima Nova"/>
                        </a:rPr>
                        <a:t>Cross-Sectional Study</a:t>
                      </a:r>
                      <a:endParaRPr sz="3000" b="1">
                        <a:latin typeface="Proxima Nova"/>
                        <a:ea typeface="Proxima Nova"/>
                        <a:cs typeface="Proxima Nova"/>
                        <a:sym typeface="Proxima Nova"/>
                      </a:endParaRPr>
                    </a:p>
                    <a:p>
                      <a:pPr marL="0" lvl="0" indent="0" algn="l" rtl="0">
                        <a:spcBef>
                          <a:spcPts val="0"/>
                        </a:spcBef>
                        <a:spcAft>
                          <a:spcPts val="0"/>
                        </a:spcAft>
                        <a:buNone/>
                      </a:pPr>
                      <a:endParaRPr sz="20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US" sz="3000" b="1">
                          <a:latin typeface="Proxima Nova"/>
                          <a:ea typeface="Proxima Nova"/>
                          <a:cs typeface="Proxima Nova"/>
                          <a:sym typeface="Proxima Nova"/>
                        </a:rPr>
                        <a:t>Longitudinal Study</a:t>
                      </a:r>
                      <a:endParaRPr sz="3000" b="1">
                        <a:latin typeface="Proxima Nova"/>
                        <a:ea typeface="Proxima Nova"/>
                        <a:cs typeface="Proxima Nova"/>
                        <a:sym typeface="Proxima Nova"/>
                      </a:endParaRPr>
                    </a:p>
                    <a:p>
                      <a:pPr marL="0" lvl="0" indent="0" algn="l" rtl="0">
                        <a:spcBef>
                          <a:spcPts val="0"/>
                        </a:spcBef>
                        <a:spcAft>
                          <a:spcPts val="0"/>
                        </a:spcAft>
                        <a:buNone/>
                      </a:pPr>
                      <a:endParaRPr sz="2000" b="1">
                        <a:latin typeface="Proxima Nova"/>
                        <a:ea typeface="Proxima Nova"/>
                        <a:cs typeface="Proxima Nova"/>
                        <a:sym typeface="Proxima Nova"/>
                      </a:endParaRPr>
                    </a:p>
                  </a:txBody>
                  <a:tcPr marL="91425" marR="91425" marT="91425" marB="91425"/>
                </a:tc>
              </a:tr>
              <a:tr h="2141850">
                <a:tc>
                  <a:txBody>
                    <a:bodyPr/>
                    <a:lstStyle/>
                    <a:p>
                      <a:pPr marL="0" lvl="0" indent="0" algn="l" rtl="0">
                        <a:spcBef>
                          <a:spcPts val="0"/>
                        </a:spcBef>
                        <a:spcAft>
                          <a:spcPts val="0"/>
                        </a:spcAft>
                        <a:buNone/>
                      </a:pPr>
                      <a:r>
                        <a:rPr lang="en-US" sz="2200">
                          <a:latin typeface="Proxima Nova"/>
                          <a:ea typeface="Proxima Nova"/>
                          <a:cs typeface="Proxima Nova"/>
                          <a:sym typeface="Proxima Nova"/>
                        </a:rPr>
                        <a:t>Like taking a picture, finding information for a moment in time </a:t>
                      </a:r>
                      <a:endParaRPr sz="2200">
                        <a:latin typeface="Proxima Nova"/>
                        <a:ea typeface="Proxima Nova"/>
                        <a:cs typeface="Proxima Nova"/>
                        <a:sym typeface="Proxima Nova"/>
                      </a:endParaRPr>
                    </a:p>
                    <a:p>
                      <a:pPr marL="0" lvl="0" indent="0" algn="l" rtl="0">
                        <a:spcBef>
                          <a:spcPts val="0"/>
                        </a:spcBef>
                        <a:spcAft>
                          <a:spcPts val="0"/>
                        </a:spcAft>
                        <a:buNone/>
                      </a:pPr>
                      <a:endParaRPr sz="2200">
                        <a:latin typeface="Proxima Nova"/>
                        <a:ea typeface="Proxima Nova"/>
                        <a:cs typeface="Proxima Nova"/>
                        <a:sym typeface="Proxima Nova"/>
                      </a:endParaRPr>
                    </a:p>
                    <a:p>
                      <a:pPr marL="0" lvl="0" indent="0" algn="ctr" rtl="0">
                        <a:spcBef>
                          <a:spcPts val="0"/>
                        </a:spcBef>
                        <a:spcAft>
                          <a:spcPts val="0"/>
                        </a:spcAft>
                        <a:buNone/>
                      </a:pPr>
                      <a:r>
                        <a:rPr lang="en-US" sz="6000">
                          <a:latin typeface="Proxima Nova"/>
                          <a:ea typeface="Proxima Nova"/>
                          <a:cs typeface="Proxima Nova"/>
                          <a:sym typeface="Proxima Nova"/>
                        </a:rPr>
                        <a:t>📷</a:t>
                      </a:r>
                      <a:endParaRPr sz="6000">
                        <a:latin typeface="Proxima Nova"/>
                        <a:ea typeface="Proxima Nova"/>
                        <a:cs typeface="Proxima Nova"/>
                        <a:sym typeface="Proxima Nova"/>
                      </a:endParaRPr>
                    </a:p>
                    <a:p>
                      <a:pPr marL="0" lvl="0" indent="0" algn="l" rtl="0">
                        <a:spcBef>
                          <a:spcPts val="0"/>
                        </a:spcBef>
                        <a:spcAft>
                          <a:spcPts val="0"/>
                        </a:spcAft>
                        <a:buNone/>
                      </a:pPr>
                      <a:endParaRPr sz="2200">
                        <a:latin typeface="Proxima Nova"/>
                        <a:ea typeface="Proxima Nova"/>
                        <a:cs typeface="Proxima Nova"/>
                        <a:sym typeface="Proxima Nova"/>
                      </a:endParaRPr>
                    </a:p>
                    <a:p>
                      <a:pPr marL="0" lvl="0" indent="0" algn="l" rtl="0">
                        <a:spcBef>
                          <a:spcPts val="0"/>
                        </a:spcBef>
                        <a:spcAft>
                          <a:spcPts val="0"/>
                        </a:spcAft>
                        <a:buNone/>
                      </a:pPr>
                      <a:endParaRPr sz="2200">
                        <a:latin typeface="Proxima Nova"/>
                        <a:ea typeface="Proxima Nova"/>
                        <a:cs typeface="Proxima Nova"/>
                        <a:sym typeface="Proxima Nova"/>
                      </a:endParaRPr>
                    </a:p>
                    <a:p>
                      <a:pPr marL="0" lvl="0" indent="0" algn="l" rtl="0">
                        <a:spcBef>
                          <a:spcPts val="0"/>
                        </a:spcBef>
                        <a:spcAft>
                          <a:spcPts val="0"/>
                        </a:spcAft>
                        <a:buNone/>
                      </a:pPr>
                      <a:r>
                        <a:rPr lang="en-US" sz="2200">
                          <a:solidFill>
                            <a:schemeClr val="dk2"/>
                          </a:solidFill>
                          <a:latin typeface="Proxima Nova"/>
                          <a:ea typeface="Proxima Nova"/>
                          <a:cs typeface="Proxima Nova"/>
                          <a:sym typeface="Proxima Nova"/>
                        </a:rPr>
                        <a:t>Example:</a:t>
                      </a:r>
                      <a:endParaRPr sz="2200">
                        <a:solidFill>
                          <a:schemeClr val="dk2"/>
                        </a:solidFill>
                        <a:latin typeface="Proxima Nova"/>
                        <a:ea typeface="Proxima Nova"/>
                        <a:cs typeface="Proxima Nova"/>
                        <a:sym typeface="Proxima Nova"/>
                      </a:endParaRPr>
                    </a:p>
                    <a:p>
                      <a:pPr marL="0" lvl="0" indent="0" algn="l" rtl="0">
                        <a:spcBef>
                          <a:spcPts val="0"/>
                        </a:spcBef>
                        <a:spcAft>
                          <a:spcPts val="0"/>
                        </a:spcAft>
                        <a:buNone/>
                      </a:pPr>
                      <a:r>
                        <a:rPr lang="en-US" sz="2200">
                          <a:solidFill>
                            <a:schemeClr val="dk2"/>
                          </a:solidFill>
                          <a:latin typeface="Proxima Nova"/>
                          <a:ea typeface="Proxima Nova"/>
                          <a:cs typeface="Proxima Nova"/>
                          <a:sym typeface="Proxima Nova"/>
                        </a:rPr>
                        <a:t>Studying how many miles a day people walk who live in different areas or belong to different groups</a:t>
                      </a:r>
                      <a:endParaRPr sz="22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p>
                  </a:txBody>
                  <a:tcPr marL="91425" marR="91425" marT="91425" marB="91425">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2"/>
                        </a:buClr>
                        <a:buSzPts val="1100"/>
                        <a:buFont typeface="Arial"/>
                        <a:buNone/>
                      </a:pPr>
                      <a:r>
                        <a:rPr lang="en-US" sz="2200">
                          <a:solidFill>
                            <a:schemeClr val="dk2"/>
                          </a:solidFill>
                          <a:latin typeface="Proxima Nova"/>
                          <a:ea typeface="Proxima Nova"/>
                          <a:cs typeface="Proxima Nova"/>
                          <a:sym typeface="Proxima Nova"/>
                        </a:rPr>
                        <a:t>Tracking information over a long period of time (years)</a:t>
                      </a:r>
                      <a:endParaRPr sz="2200">
                        <a:solidFill>
                          <a:schemeClr val="dk2"/>
                        </a:solidFill>
                        <a:latin typeface="Proxima Nova"/>
                        <a:ea typeface="Proxima Nova"/>
                        <a:cs typeface="Proxima Nova"/>
                        <a:sym typeface="Proxima Nova"/>
                      </a:endParaRPr>
                    </a:p>
                    <a:p>
                      <a:pPr marL="0" lvl="0" indent="0" algn="l" rtl="0">
                        <a:spcBef>
                          <a:spcPts val="0"/>
                        </a:spcBef>
                        <a:spcAft>
                          <a:spcPts val="0"/>
                        </a:spcAft>
                        <a:buClr>
                          <a:schemeClr val="dk2"/>
                        </a:buClr>
                        <a:buSzPts val="1100"/>
                        <a:buFont typeface="Arial"/>
                        <a:buNone/>
                      </a:pPr>
                      <a:endParaRPr sz="2200">
                        <a:solidFill>
                          <a:schemeClr val="dk2"/>
                        </a:solidFill>
                        <a:latin typeface="Proxima Nova"/>
                        <a:ea typeface="Proxima Nova"/>
                        <a:cs typeface="Proxima Nova"/>
                        <a:sym typeface="Proxima Nova"/>
                      </a:endParaRPr>
                    </a:p>
                    <a:p>
                      <a:pPr marL="0" lvl="0" indent="0" algn="l" rtl="0">
                        <a:spcBef>
                          <a:spcPts val="0"/>
                        </a:spcBef>
                        <a:spcAft>
                          <a:spcPts val="0"/>
                        </a:spcAft>
                        <a:buClr>
                          <a:schemeClr val="dk2"/>
                        </a:buClr>
                        <a:buSzPts val="1100"/>
                        <a:buFont typeface="Arial"/>
                        <a:buNone/>
                      </a:pPr>
                      <a:r>
                        <a:rPr lang="en-US" sz="2200">
                          <a:solidFill>
                            <a:schemeClr val="dk2"/>
                          </a:solidFill>
                          <a:latin typeface="Proxima Nova"/>
                          <a:ea typeface="Proxima Nova"/>
                          <a:cs typeface="Proxima Nova"/>
                          <a:sym typeface="Proxima Nova"/>
                        </a:rPr>
                        <a:t>                          </a:t>
                      </a:r>
                      <a:r>
                        <a:rPr lang="en-US" sz="6000">
                          <a:solidFill>
                            <a:schemeClr val="dk2"/>
                          </a:solidFill>
                          <a:latin typeface="Proxima Nova"/>
                          <a:ea typeface="Proxima Nova"/>
                          <a:cs typeface="Proxima Nova"/>
                          <a:sym typeface="Proxima Nova"/>
                        </a:rPr>
                        <a:t>📅</a:t>
                      </a:r>
                      <a:endParaRPr sz="6000">
                        <a:solidFill>
                          <a:schemeClr val="dk2"/>
                        </a:solidFill>
                        <a:latin typeface="Proxima Nova"/>
                        <a:ea typeface="Proxima Nova"/>
                        <a:cs typeface="Proxima Nova"/>
                        <a:sym typeface="Proxima Nova"/>
                      </a:endParaRPr>
                    </a:p>
                    <a:p>
                      <a:pPr marL="0" lvl="0" indent="0" algn="l" rtl="0">
                        <a:spcBef>
                          <a:spcPts val="0"/>
                        </a:spcBef>
                        <a:spcAft>
                          <a:spcPts val="0"/>
                        </a:spcAft>
                        <a:buClr>
                          <a:schemeClr val="dk2"/>
                        </a:buClr>
                        <a:buSzPts val="1100"/>
                        <a:buFont typeface="Arial"/>
                        <a:buNone/>
                      </a:pPr>
                      <a:endParaRPr sz="2200">
                        <a:solidFill>
                          <a:schemeClr val="dk2"/>
                        </a:solidFill>
                        <a:latin typeface="Proxima Nova"/>
                        <a:ea typeface="Proxima Nova"/>
                        <a:cs typeface="Proxima Nova"/>
                        <a:sym typeface="Proxima Nova"/>
                      </a:endParaRPr>
                    </a:p>
                    <a:p>
                      <a:pPr marL="0" lvl="0" indent="0" algn="l" rtl="0">
                        <a:spcBef>
                          <a:spcPts val="0"/>
                        </a:spcBef>
                        <a:spcAft>
                          <a:spcPts val="0"/>
                        </a:spcAft>
                        <a:buClr>
                          <a:schemeClr val="dk2"/>
                        </a:buClr>
                        <a:buSzPts val="1100"/>
                        <a:buFont typeface="Arial"/>
                        <a:buNone/>
                      </a:pPr>
                      <a:endParaRPr sz="2200">
                        <a:solidFill>
                          <a:schemeClr val="dk2"/>
                        </a:solidFill>
                        <a:latin typeface="Proxima Nova"/>
                        <a:ea typeface="Proxima Nova"/>
                        <a:cs typeface="Proxima Nova"/>
                        <a:sym typeface="Proxima Nova"/>
                      </a:endParaRPr>
                    </a:p>
                    <a:p>
                      <a:pPr marL="0" lvl="0" indent="0" algn="l" rtl="0">
                        <a:spcBef>
                          <a:spcPts val="0"/>
                        </a:spcBef>
                        <a:spcAft>
                          <a:spcPts val="0"/>
                        </a:spcAft>
                        <a:buClr>
                          <a:schemeClr val="dk2"/>
                        </a:buClr>
                        <a:buSzPts val="1100"/>
                        <a:buFont typeface="Arial"/>
                        <a:buNone/>
                      </a:pPr>
                      <a:r>
                        <a:rPr lang="en-US" sz="2200">
                          <a:solidFill>
                            <a:schemeClr val="dk2"/>
                          </a:solidFill>
                          <a:latin typeface="Proxima Nova"/>
                          <a:ea typeface="Proxima Nova"/>
                          <a:cs typeface="Proxima Nova"/>
                          <a:sym typeface="Proxima Nova"/>
                        </a:rPr>
                        <a:t>Example:</a:t>
                      </a:r>
                      <a:endParaRPr sz="2200">
                        <a:solidFill>
                          <a:schemeClr val="dk2"/>
                        </a:solidFill>
                        <a:latin typeface="Proxima Nova"/>
                        <a:ea typeface="Proxima Nova"/>
                        <a:cs typeface="Proxima Nova"/>
                        <a:sym typeface="Proxima Nova"/>
                      </a:endParaRPr>
                    </a:p>
                    <a:p>
                      <a:pPr marL="0" lvl="0" indent="0" algn="l" rtl="0">
                        <a:spcBef>
                          <a:spcPts val="0"/>
                        </a:spcBef>
                        <a:spcAft>
                          <a:spcPts val="0"/>
                        </a:spcAft>
                        <a:buClr>
                          <a:schemeClr val="dk2"/>
                        </a:buClr>
                        <a:buSzPts val="1100"/>
                        <a:buFont typeface="Arial"/>
                        <a:buNone/>
                      </a:pPr>
                      <a:r>
                        <a:rPr lang="en-US" sz="2200">
                          <a:solidFill>
                            <a:schemeClr val="dk2"/>
                          </a:solidFill>
                          <a:latin typeface="Proxima Nova"/>
                          <a:ea typeface="Proxima Nova"/>
                          <a:cs typeface="Proxima Nova"/>
                          <a:sym typeface="Proxima Nova"/>
                        </a:rPr>
                        <a:t>Studying people who walk X amount of miles per day and the impact on their health over time</a:t>
                      </a:r>
                      <a:endParaRPr sz="2200">
                        <a:solidFill>
                          <a:schemeClr val="dk2"/>
                        </a:solidFill>
                        <a:latin typeface="Proxima Nova"/>
                        <a:ea typeface="Proxima Nova"/>
                        <a:cs typeface="Proxima Nova"/>
                        <a:sym typeface="Proxima Nova"/>
                      </a:endParaRPr>
                    </a:p>
                  </a:txBody>
                  <a:tcPr marL="91425" marR="91425" marT="91425" marB="91425">
                    <a:lnB w="9525" cap="flat" cmpd="sng">
                      <a:solidFill>
                        <a:srgbClr val="9E9E9E">
                          <a:alpha val="0"/>
                        </a:srgbClr>
                      </a:solidFill>
                      <a:prstDash val="solid"/>
                      <a:round/>
                      <a:headEnd type="none" w="sm" len="sm"/>
                      <a:tailEnd type="none" w="sm" len="sm"/>
                    </a:lnB>
                  </a:tcPr>
                </a:tc>
              </a:tr>
              <a:tr h="2141850">
                <a:tc>
                  <a:txBody>
                    <a:bodyPr/>
                    <a:lstStyle/>
                    <a:p>
                      <a:pPr marL="457200" lvl="0" indent="-228600" algn="l" rtl="0">
                        <a:spcBef>
                          <a:spcPts val="0"/>
                        </a:spcBef>
                        <a:spcAft>
                          <a:spcPts val="0"/>
                        </a:spcAft>
                        <a:buNone/>
                      </a:pPr>
                      <a:endParaRPr sz="3000"/>
                    </a:p>
                  </a:txBody>
                  <a:tcPr marL="91425" marR="91425" marT="91425" marB="91425">
                    <a:lnT w="9525" cap="flat" cmpd="sng">
                      <a:solidFill>
                        <a:srgbClr val="9E9E9E">
                          <a:alpha val="0"/>
                        </a:srgbClr>
                      </a:solidFill>
                      <a:prstDash val="solid"/>
                      <a:round/>
                      <a:headEnd type="none" w="sm" len="sm"/>
                      <a:tailEnd type="none" w="sm" len="sm"/>
                    </a:lnT>
                  </a:tcPr>
                </a:tc>
                <a:tc>
                  <a:txBody>
                    <a:bodyPr/>
                    <a:lstStyle/>
                    <a:p>
                      <a:pPr marL="457200" lvl="0" indent="-228600" algn="l" rtl="0">
                        <a:spcBef>
                          <a:spcPts val="0"/>
                        </a:spcBef>
                        <a:spcAft>
                          <a:spcPts val="0"/>
                        </a:spcAft>
                        <a:buNone/>
                      </a:pPr>
                      <a:endParaRPr sz="3000"/>
                    </a:p>
                  </a:txBody>
                  <a:tcPr marL="91425" marR="91425" marT="91425" marB="91425">
                    <a:lnT w="9525" cap="flat" cmpd="sng">
                      <a:solidFill>
                        <a:srgbClr val="9E9E9E">
                          <a:alpha val="0"/>
                        </a:srgbClr>
                      </a:solidFill>
                      <a:prstDash val="solid"/>
                      <a:round/>
                      <a:headEnd type="none" w="sm" len="sm"/>
                      <a:tailEnd type="none" w="sm" len="sm"/>
                    </a:lnT>
                  </a:tcPr>
                </a:tc>
              </a:tr>
            </a:tbl>
          </a:graphicData>
        </a:graphic>
      </p:graphicFrame>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0"/>
          <p:cNvSpPr txBox="1">
            <a:spLocks noGrp="1"/>
          </p:cNvSpPr>
          <p:nvPr>
            <p:ph type="title"/>
          </p:nvPr>
        </p:nvSpPr>
        <p:spPr>
          <a:xfrm>
            <a:off x="844049" y="181550"/>
            <a:ext cx="108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Let’s try...cross-sectional or longitudinal?</a:t>
            </a:r>
            <a:endParaRPr/>
          </a:p>
        </p:txBody>
      </p:sp>
      <p:sp>
        <p:nvSpPr>
          <p:cNvPr id="711" name="Google Shape;711;p90"/>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71</a:t>
            </a:fld>
            <a:endParaRPr/>
          </a:p>
        </p:txBody>
      </p:sp>
      <p:sp>
        <p:nvSpPr>
          <p:cNvPr id="712" name="Google Shape;712;p90"/>
          <p:cNvSpPr txBox="1"/>
          <p:nvPr/>
        </p:nvSpPr>
        <p:spPr>
          <a:xfrm>
            <a:off x="895725" y="1090625"/>
            <a:ext cx="93336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endParaRPr sz="3600" b="1">
              <a:solidFill>
                <a:schemeClr val="dk1"/>
              </a:solidFill>
              <a:latin typeface="Corbel"/>
              <a:ea typeface="Corbel"/>
              <a:cs typeface="Corbel"/>
              <a:sym typeface="Corbel"/>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Daniel is in a study about sons and fathers. Once a year, he has to answer questions about how much time he and his father spend together, what they have in common, etc. He has been doing the study since he was 10 years old...He’s now 17.</a:t>
            </a: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This is an example of____________________.</a:t>
            </a:r>
            <a:endParaRPr>
              <a:solidFill>
                <a:srgbClr val="031B31"/>
              </a:solidFill>
              <a:latin typeface="Helvetica Neue"/>
              <a:ea typeface="Helvetica Neue"/>
              <a:cs typeface="Helvetica Neue"/>
              <a:sym typeface="Helvetica Neue"/>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1"/>
          <p:cNvSpPr txBox="1">
            <a:spLocks noGrp="1"/>
          </p:cNvSpPr>
          <p:nvPr>
            <p:ph type="title"/>
          </p:nvPr>
        </p:nvSpPr>
        <p:spPr>
          <a:xfrm>
            <a:off x="844049" y="181550"/>
            <a:ext cx="108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Let’s try...cross-sectional or longitudinal?</a:t>
            </a:r>
            <a:endParaRPr/>
          </a:p>
        </p:txBody>
      </p:sp>
      <p:sp>
        <p:nvSpPr>
          <p:cNvPr id="718" name="Google Shape;718;p9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72</a:t>
            </a:fld>
            <a:endParaRPr/>
          </a:p>
        </p:txBody>
      </p:sp>
      <p:sp>
        <p:nvSpPr>
          <p:cNvPr id="719" name="Google Shape;719;p91"/>
          <p:cNvSpPr txBox="1"/>
          <p:nvPr/>
        </p:nvSpPr>
        <p:spPr>
          <a:xfrm>
            <a:off x="895725" y="1090625"/>
            <a:ext cx="93336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endParaRPr sz="3600" b="1">
              <a:solidFill>
                <a:schemeClr val="dk1"/>
              </a:solidFill>
              <a:latin typeface="Corbel"/>
              <a:ea typeface="Corbel"/>
              <a:cs typeface="Corbel"/>
              <a:sym typeface="Corbel"/>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Daniel is in a study about sons and fathers. Once a year, he has to answer questions about how much time he and his father spend together, what they have in common, etc. He has been doing the study since he was 10 years old...He’s now 17.</a:t>
            </a: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This is an example of </a:t>
            </a:r>
            <a:r>
              <a:rPr lang="en-US" sz="3600" b="1">
                <a:solidFill>
                  <a:srgbClr val="031B31"/>
                </a:solidFill>
                <a:latin typeface="Helvetica Neue"/>
                <a:ea typeface="Helvetica Neue"/>
                <a:cs typeface="Helvetica Neue"/>
                <a:sym typeface="Helvetica Neue"/>
              </a:rPr>
              <a:t>a longitudinal study</a:t>
            </a:r>
            <a:r>
              <a:rPr lang="en-US" sz="3600">
                <a:solidFill>
                  <a:srgbClr val="031B31"/>
                </a:solidFill>
                <a:latin typeface="Helvetica Neue"/>
                <a:ea typeface="Helvetica Neue"/>
                <a:cs typeface="Helvetica Neue"/>
                <a:sym typeface="Helvetica Neue"/>
              </a:rPr>
              <a:t>.</a:t>
            </a:r>
            <a:endParaRPr>
              <a:solidFill>
                <a:srgbClr val="031B31"/>
              </a:solidFill>
              <a:latin typeface="Helvetica Neue"/>
              <a:ea typeface="Helvetica Neue"/>
              <a:cs typeface="Helvetica Neue"/>
              <a:sym typeface="Helvetica Neue"/>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2"/>
          <p:cNvSpPr txBox="1">
            <a:spLocks noGrp="1"/>
          </p:cNvSpPr>
          <p:nvPr>
            <p:ph type="title"/>
          </p:nvPr>
        </p:nvSpPr>
        <p:spPr>
          <a:xfrm>
            <a:off x="580937" y="466876"/>
            <a:ext cx="99378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Non-Experimental Unblinded research</a:t>
            </a:r>
            <a:endParaRPr b="1"/>
          </a:p>
        </p:txBody>
      </p:sp>
      <p:sp>
        <p:nvSpPr>
          <p:cNvPr id="725" name="Google Shape;725;p92"/>
          <p:cNvSpPr txBox="1">
            <a:spLocks noGrp="1"/>
          </p:cNvSpPr>
          <p:nvPr>
            <p:ph type="body" idx="1"/>
          </p:nvPr>
        </p:nvSpPr>
        <p:spPr>
          <a:xfrm>
            <a:off x="512025" y="1650375"/>
            <a:ext cx="10880700" cy="25026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90000"/>
              </a:lnSpc>
              <a:spcBef>
                <a:spcPts val="1100"/>
              </a:spcBef>
              <a:spcAft>
                <a:spcPts val="0"/>
              </a:spcAft>
              <a:buSzPts val="3600"/>
              <a:buChar char="•"/>
            </a:pPr>
            <a:r>
              <a:rPr lang="en-US"/>
              <a:t>Researcher </a:t>
            </a:r>
            <a:r>
              <a:rPr lang="en-US" u="sng"/>
              <a:t>and </a:t>
            </a:r>
            <a:r>
              <a:rPr lang="en-US"/>
              <a:t>patient understand what the medicine or activity is</a:t>
            </a:r>
            <a:endParaRPr/>
          </a:p>
          <a:p>
            <a:pPr marL="457200" marR="0" lvl="0" indent="-457200" algn="l" rtl="0">
              <a:lnSpc>
                <a:spcPct val="90000"/>
              </a:lnSpc>
              <a:spcBef>
                <a:spcPts val="0"/>
              </a:spcBef>
              <a:spcAft>
                <a:spcPts val="0"/>
              </a:spcAft>
              <a:buSzPts val="3600"/>
              <a:buChar char="•"/>
            </a:pPr>
            <a:r>
              <a:rPr lang="en-US"/>
              <a:t>They know if they are doing it or getting it</a:t>
            </a:r>
            <a:endParaRPr/>
          </a:p>
          <a:p>
            <a:pPr marL="457200" marR="0" lvl="0" indent="-457200" algn="l" rtl="0">
              <a:lnSpc>
                <a:spcPct val="90000"/>
              </a:lnSpc>
              <a:spcBef>
                <a:spcPts val="0"/>
              </a:spcBef>
              <a:spcAft>
                <a:spcPts val="0"/>
              </a:spcAft>
              <a:buSzPts val="3600"/>
              <a:buChar char="•"/>
            </a:pPr>
            <a:r>
              <a:rPr lang="en-US"/>
              <a:t>One single group</a:t>
            </a:r>
            <a:endParaRPr/>
          </a:p>
        </p:txBody>
      </p:sp>
      <p:sp>
        <p:nvSpPr>
          <p:cNvPr id="726" name="Google Shape;726;p92"/>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73</a:t>
            </a:fld>
            <a:endParaRPr/>
          </a:p>
        </p:txBody>
      </p:sp>
      <p:pic>
        <p:nvPicPr>
          <p:cNvPr id="727" name="Google Shape;727;p92"/>
          <p:cNvPicPr preferRelativeResize="0"/>
          <p:nvPr/>
        </p:nvPicPr>
        <p:blipFill>
          <a:blip r:embed="rId3">
            <a:alphaModFix/>
          </a:blip>
          <a:stretch>
            <a:fillRect/>
          </a:stretch>
        </p:blipFill>
        <p:spPr>
          <a:xfrm>
            <a:off x="3314186" y="3979425"/>
            <a:ext cx="1892770" cy="2533075"/>
          </a:xfrm>
          <a:prstGeom prst="rect">
            <a:avLst/>
          </a:prstGeom>
          <a:noFill/>
          <a:ln>
            <a:noFill/>
          </a:ln>
        </p:spPr>
      </p:pic>
      <p:pic>
        <p:nvPicPr>
          <p:cNvPr id="728" name="Google Shape;728;p92"/>
          <p:cNvPicPr preferRelativeResize="0"/>
          <p:nvPr/>
        </p:nvPicPr>
        <p:blipFill rotWithShape="1">
          <a:blip r:embed="rId4">
            <a:alphaModFix/>
          </a:blip>
          <a:srcRect b="37406"/>
          <a:stretch/>
        </p:blipFill>
        <p:spPr>
          <a:xfrm>
            <a:off x="6073375" y="4077667"/>
            <a:ext cx="1638500" cy="205124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93"/>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Quasi-Experimental Studies</a:t>
            </a:r>
            <a:endParaRPr/>
          </a:p>
        </p:txBody>
      </p:sp>
      <p:sp>
        <p:nvSpPr>
          <p:cNvPr id="735" name="Google Shape;735;p93"/>
          <p:cNvSpPr txBox="1">
            <a:spLocks noGrp="1"/>
          </p:cNvSpPr>
          <p:nvPr>
            <p:ph type="body" idx="1"/>
          </p:nvPr>
        </p:nvSpPr>
        <p:spPr>
          <a:xfrm>
            <a:off x="1410025" y="1536625"/>
            <a:ext cx="9885600" cy="19563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Compares two groups</a:t>
            </a:r>
            <a:endParaRPr/>
          </a:p>
          <a:p>
            <a:pPr marL="457200" lvl="0" indent="-457200" algn="l" rtl="0">
              <a:spcBef>
                <a:spcPts val="0"/>
              </a:spcBef>
              <a:spcAft>
                <a:spcPts val="0"/>
              </a:spcAft>
              <a:buSzPts val="3600"/>
              <a:buChar char="•"/>
            </a:pPr>
            <a:r>
              <a:rPr lang="en-US"/>
              <a:t>Each group receives different treatment</a:t>
            </a:r>
            <a:endParaRPr/>
          </a:p>
          <a:p>
            <a:pPr marL="457200" lvl="0" indent="-457200" algn="l" rtl="0">
              <a:spcBef>
                <a:spcPts val="0"/>
              </a:spcBef>
              <a:spcAft>
                <a:spcPts val="0"/>
              </a:spcAft>
              <a:buSzPts val="3600"/>
              <a:buChar char="•"/>
            </a:pPr>
            <a:r>
              <a:rPr lang="en-US"/>
              <a:t>Participants and researchers know what is the medicine they are taking</a:t>
            </a:r>
            <a:endParaRPr/>
          </a:p>
        </p:txBody>
      </p:sp>
      <p:sp>
        <p:nvSpPr>
          <p:cNvPr id="736" name="Google Shape;736;p93"/>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74</a:t>
            </a:fld>
            <a:endParaRPr/>
          </a:p>
        </p:txBody>
      </p:sp>
      <p:pic>
        <p:nvPicPr>
          <p:cNvPr id="737" name="Google Shape;737;p93"/>
          <p:cNvPicPr preferRelativeResize="0"/>
          <p:nvPr/>
        </p:nvPicPr>
        <p:blipFill>
          <a:blip r:embed="rId3">
            <a:alphaModFix/>
          </a:blip>
          <a:stretch>
            <a:fillRect/>
          </a:stretch>
        </p:blipFill>
        <p:spPr>
          <a:xfrm>
            <a:off x="6913675" y="4529575"/>
            <a:ext cx="1111886" cy="1488026"/>
          </a:xfrm>
          <a:prstGeom prst="rect">
            <a:avLst/>
          </a:prstGeom>
          <a:noFill/>
          <a:ln>
            <a:noFill/>
          </a:ln>
        </p:spPr>
      </p:pic>
      <p:pic>
        <p:nvPicPr>
          <p:cNvPr id="738" name="Google Shape;738;p93"/>
          <p:cNvPicPr preferRelativeResize="0"/>
          <p:nvPr/>
        </p:nvPicPr>
        <p:blipFill>
          <a:blip r:embed="rId3">
            <a:alphaModFix/>
          </a:blip>
          <a:stretch>
            <a:fillRect/>
          </a:stretch>
        </p:blipFill>
        <p:spPr>
          <a:xfrm>
            <a:off x="2294000" y="4529575"/>
            <a:ext cx="1096650" cy="1521599"/>
          </a:xfrm>
          <a:prstGeom prst="rect">
            <a:avLst/>
          </a:prstGeom>
          <a:noFill/>
          <a:ln>
            <a:noFill/>
          </a:ln>
        </p:spPr>
      </p:pic>
      <p:cxnSp>
        <p:nvCxnSpPr>
          <p:cNvPr id="739" name="Google Shape;739;p93"/>
          <p:cNvCxnSpPr/>
          <p:nvPr/>
        </p:nvCxnSpPr>
        <p:spPr>
          <a:xfrm>
            <a:off x="6024000" y="4223850"/>
            <a:ext cx="12900" cy="2363400"/>
          </a:xfrm>
          <a:prstGeom prst="straightConnector1">
            <a:avLst/>
          </a:prstGeom>
          <a:noFill/>
          <a:ln w="28575" cap="flat" cmpd="sng">
            <a:solidFill>
              <a:schemeClr val="dk2"/>
            </a:solidFill>
            <a:prstDash val="dot"/>
            <a:round/>
            <a:headEnd type="none" w="med" len="med"/>
            <a:tailEnd type="none" w="med" len="med"/>
          </a:ln>
        </p:spPr>
      </p:cxnSp>
      <p:pic>
        <p:nvPicPr>
          <p:cNvPr id="740" name="Google Shape;740;p93"/>
          <p:cNvPicPr preferRelativeResize="0"/>
          <p:nvPr/>
        </p:nvPicPr>
        <p:blipFill rotWithShape="1">
          <a:blip r:embed="rId4">
            <a:alphaModFix/>
          </a:blip>
          <a:srcRect b="37406"/>
          <a:stretch/>
        </p:blipFill>
        <p:spPr>
          <a:xfrm>
            <a:off x="4011200" y="4495999"/>
            <a:ext cx="1096650" cy="1521599"/>
          </a:xfrm>
          <a:prstGeom prst="rect">
            <a:avLst/>
          </a:prstGeom>
          <a:noFill/>
          <a:ln>
            <a:noFill/>
          </a:ln>
        </p:spPr>
      </p:pic>
      <p:pic>
        <p:nvPicPr>
          <p:cNvPr id="741" name="Google Shape;741;p93"/>
          <p:cNvPicPr preferRelativeResize="0"/>
          <p:nvPr/>
        </p:nvPicPr>
        <p:blipFill rotWithShape="1">
          <a:blip r:embed="rId4">
            <a:alphaModFix/>
          </a:blip>
          <a:srcRect b="37406"/>
          <a:stretch/>
        </p:blipFill>
        <p:spPr>
          <a:xfrm>
            <a:off x="8526575" y="4453774"/>
            <a:ext cx="1096650" cy="152159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4"/>
          <p:cNvSpPr txBox="1">
            <a:spLocks noGrp="1"/>
          </p:cNvSpPr>
          <p:nvPr>
            <p:ph type="body" idx="1"/>
          </p:nvPr>
        </p:nvSpPr>
        <p:spPr>
          <a:xfrm>
            <a:off x="738550" y="1803100"/>
            <a:ext cx="10635600" cy="4352100"/>
          </a:xfrm>
          <a:prstGeom prst="rect">
            <a:avLst/>
          </a:prstGeom>
          <a:noFill/>
          <a:ln>
            <a:noFill/>
          </a:ln>
        </p:spPr>
        <p:txBody>
          <a:bodyPr spcFirstLastPara="1" wrap="square" lIns="91425" tIns="91425" rIns="91425" bIns="91425" anchor="t" anchorCtr="0">
            <a:noAutofit/>
          </a:bodyPr>
          <a:lstStyle/>
          <a:p>
            <a:pPr marL="210312" marR="0" lvl="0" indent="0" algn="l" rtl="0">
              <a:lnSpc>
                <a:spcPct val="90000"/>
              </a:lnSpc>
              <a:spcBef>
                <a:spcPts val="0"/>
              </a:spcBef>
              <a:spcAft>
                <a:spcPts val="0"/>
              </a:spcAft>
              <a:buNone/>
            </a:pPr>
            <a:r>
              <a:rPr lang="en-US"/>
              <a:t>Some studies are </a:t>
            </a:r>
            <a:r>
              <a:rPr lang="en-US" b="1"/>
              <a:t>randomized</a:t>
            </a:r>
            <a:r>
              <a:rPr lang="en-US"/>
              <a:t>:</a:t>
            </a:r>
            <a:endParaRPr/>
          </a:p>
          <a:p>
            <a:pPr marL="210312" marR="0" lvl="0" indent="0" algn="l" rtl="0">
              <a:lnSpc>
                <a:spcPct val="90000"/>
              </a:lnSpc>
              <a:spcBef>
                <a:spcPts val="0"/>
              </a:spcBef>
              <a:spcAft>
                <a:spcPts val="0"/>
              </a:spcAft>
              <a:buNone/>
            </a:pPr>
            <a:r>
              <a:rPr lang="en-US"/>
              <a:t>Participants are assigned to each group by chance.</a:t>
            </a:r>
            <a:endParaRPr/>
          </a:p>
          <a:p>
            <a:pPr marL="210312" marR="0" lvl="0" indent="0" algn="l" rtl="0">
              <a:lnSpc>
                <a:spcPct val="90000"/>
              </a:lnSpc>
              <a:spcBef>
                <a:spcPts val="0"/>
              </a:spcBef>
              <a:spcAft>
                <a:spcPts val="0"/>
              </a:spcAft>
              <a:buNone/>
            </a:pPr>
            <a:endParaRPr sz="2400"/>
          </a:p>
          <a:p>
            <a:pPr marL="457200" marR="0" lvl="0" indent="-457200" algn="l" rtl="0">
              <a:lnSpc>
                <a:spcPct val="90000"/>
              </a:lnSpc>
              <a:spcBef>
                <a:spcPts val="0"/>
              </a:spcBef>
              <a:spcAft>
                <a:spcPts val="0"/>
              </a:spcAft>
              <a:buSzPts val="3600"/>
              <a:buChar char="•"/>
            </a:pPr>
            <a:r>
              <a:rPr lang="en-US"/>
              <a:t>Gives everyone </a:t>
            </a:r>
            <a:r>
              <a:rPr lang="en-US" b="1"/>
              <a:t>the same chance to get the treatment</a:t>
            </a:r>
            <a:r>
              <a:rPr lang="en-US"/>
              <a:t> (it’s not up to the researcher!)</a:t>
            </a:r>
            <a:endParaRPr/>
          </a:p>
          <a:p>
            <a:pPr marL="457200" marR="0" lvl="0" indent="-457200" algn="l" rtl="0">
              <a:lnSpc>
                <a:spcPct val="90000"/>
              </a:lnSpc>
              <a:spcBef>
                <a:spcPts val="0"/>
              </a:spcBef>
              <a:spcAft>
                <a:spcPts val="0"/>
              </a:spcAft>
              <a:buSzPts val="3600"/>
              <a:buChar char="•"/>
            </a:pPr>
            <a:r>
              <a:rPr lang="en-US"/>
              <a:t>Makes sure research is </a:t>
            </a:r>
            <a:r>
              <a:rPr lang="en-US" b="1"/>
              <a:t>unbiased</a:t>
            </a:r>
            <a:endParaRPr b="1"/>
          </a:p>
          <a:p>
            <a:pPr marL="457200" marR="0" lvl="0" indent="-457200" algn="l" rtl="0">
              <a:lnSpc>
                <a:spcPct val="90000"/>
              </a:lnSpc>
              <a:spcBef>
                <a:spcPts val="0"/>
              </a:spcBef>
              <a:spcAft>
                <a:spcPts val="0"/>
              </a:spcAft>
              <a:buSzPts val="3600"/>
              <a:buChar char="•"/>
            </a:pPr>
            <a:r>
              <a:rPr lang="en-US" b="1"/>
              <a:t>Compare today’s treatments to newer treatments</a:t>
            </a:r>
            <a:r>
              <a:rPr lang="en-US"/>
              <a:t> (which one should be the “best” one?)</a:t>
            </a:r>
            <a:endParaRPr/>
          </a:p>
          <a:p>
            <a:pPr marL="0" lvl="0" indent="0" algn="l" rtl="0">
              <a:lnSpc>
                <a:spcPct val="90000"/>
              </a:lnSpc>
              <a:spcBef>
                <a:spcPts val="1100"/>
              </a:spcBef>
              <a:spcAft>
                <a:spcPts val="0"/>
              </a:spcAft>
              <a:buSzPts val="2200"/>
              <a:buNone/>
            </a:pPr>
            <a:endParaRPr>
              <a:solidFill>
                <a:srgbClr val="FF0000"/>
              </a:solidFill>
            </a:endParaRPr>
          </a:p>
          <a:p>
            <a:pPr marL="0" lvl="0" indent="0" algn="l" rtl="0">
              <a:lnSpc>
                <a:spcPct val="90000"/>
              </a:lnSpc>
              <a:spcBef>
                <a:spcPts val="1100"/>
              </a:spcBef>
              <a:spcAft>
                <a:spcPts val="0"/>
              </a:spcAft>
              <a:buSzPts val="2200"/>
              <a:buNone/>
            </a:pPr>
            <a:endParaRPr>
              <a:solidFill>
                <a:srgbClr val="FF0000"/>
              </a:solidFill>
            </a:endParaRPr>
          </a:p>
          <a:p>
            <a:pPr marL="0" lvl="0" indent="0" algn="l" rtl="0">
              <a:lnSpc>
                <a:spcPct val="90000"/>
              </a:lnSpc>
              <a:spcBef>
                <a:spcPts val="1100"/>
              </a:spcBef>
              <a:spcAft>
                <a:spcPts val="0"/>
              </a:spcAft>
              <a:buSzPts val="2200"/>
              <a:buNone/>
            </a:pPr>
            <a:endParaRPr>
              <a:solidFill>
                <a:srgbClr val="FF0000"/>
              </a:solidFill>
            </a:endParaRPr>
          </a:p>
          <a:p>
            <a:pPr marL="0" lvl="0" indent="0" algn="l" rtl="0">
              <a:lnSpc>
                <a:spcPct val="90000"/>
              </a:lnSpc>
              <a:spcBef>
                <a:spcPts val="1100"/>
              </a:spcBef>
              <a:spcAft>
                <a:spcPts val="0"/>
              </a:spcAft>
              <a:buSzPts val="2200"/>
              <a:buNone/>
            </a:pPr>
            <a:endParaRPr>
              <a:solidFill>
                <a:srgbClr val="FF0000"/>
              </a:solidFill>
            </a:endParaRPr>
          </a:p>
          <a:p>
            <a:pPr marL="0" lvl="0" indent="0" algn="l" rtl="0">
              <a:lnSpc>
                <a:spcPct val="90000"/>
              </a:lnSpc>
              <a:spcBef>
                <a:spcPts val="1100"/>
              </a:spcBef>
              <a:spcAft>
                <a:spcPts val="0"/>
              </a:spcAft>
              <a:buSzPts val="2200"/>
              <a:buNone/>
            </a:pPr>
            <a:endParaRPr/>
          </a:p>
        </p:txBody>
      </p:sp>
      <p:sp>
        <p:nvSpPr>
          <p:cNvPr id="748" name="Google Shape;748;p94"/>
          <p:cNvSpPr txBox="1">
            <a:spLocks noGrp="1"/>
          </p:cNvSpPr>
          <p:nvPr>
            <p:ph type="title"/>
          </p:nvPr>
        </p:nvSpPr>
        <p:spPr>
          <a:xfrm>
            <a:off x="738547" y="908550"/>
            <a:ext cx="5883300" cy="609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060"/>
              <a:buFont typeface="Corbel"/>
              <a:buNone/>
            </a:pPr>
            <a:r>
              <a:rPr lang="en-US" sz="3600" b="1"/>
              <a:t>Choosing people</a:t>
            </a:r>
            <a:r>
              <a:rPr lang="en-US" sz="3060" b="1"/>
              <a:t> </a:t>
            </a:r>
            <a:endParaRPr sz="3060">
              <a:solidFill>
                <a:schemeClr val="lt1"/>
              </a:solidFill>
            </a:endParaRPr>
          </a:p>
        </p:txBody>
      </p:sp>
      <p:sp>
        <p:nvSpPr>
          <p:cNvPr id="749" name="Google Shape;749;p94"/>
          <p:cNvSpPr txBox="1">
            <a:spLocks noGrp="1"/>
          </p:cNvSpPr>
          <p:nvPr>
            <p:ph type="sldNum" idx="12"/>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75</a:t>
            </a:fld>
            <a:endParaRPr/>
          </a:p>
        </p:txBody>
      </p:sp>
      <p:pic>
        <p:nvPicPr>
          <p:cNvPr id="750" name="Google Shape;750;p94"/>
          <p:cNvPicPr preferRelativeResize="0"/>
          <p:nvPr/>
        </p:nvPicPr>
        <p:blipFill>
          <a:blip r:embed="rId3">
            <a:alphaModFix/>
          </a:blip>
          <a:stretch>
            <a:fillRect/>
          </a:stretch>
        </p:blipFill>
        <p:spPr>
          <a:xfrm>
            <a:off x="8173825" y="284850"/>
            <a:ext cx="3086100" cy="20574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95"/>
          <p:cNvSpPr txBox="1">
            <a:spLocks noGrp="1"/>
          </p:cNvSpPr>
          <p:nvPr>
            <p:ph type="body" idx="1"/>
          </p:nvPr>
        </p:nvSpPr>
        <p:spPr>
          <a:xfrm>
            <a:off x="1410000" y="1073724"/>
            <a:ext cx="9372000" cy="48987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r>
              <a:rPr lang="en-US" b="1"/>
              <a:t>Bias: </a:t>
            </a:r>
            <a:br>
              <a:rPr lang="en-US" b="1"/>
            </a:br>
            <a:r>
              <a:rPr lang="en-US"/>
              <a:t>To favor one group over another, either consciously or not</a:t>
            </a:r>
            <a:endParaRPr/>
          </a:p>
          <a:p>
            <a:pPr marL="210312" lvl="0" indent="0" algn="l" rtl="0">
              <a:spcBef>
                <a:spcPts val="1100"/>
              </a:spcBef>
              <a:spcAft>
                <a:spcPts val="0"/>
              </a:spcAft>
              <a:buNone/>
            </a:pPr>
            <a:r>
              <a:rPr lang="en-US"/>
              <a:t> </a:t>
            </a:r>
            <a:endParaRPr/>
          </a:p>
          <a:p>
            <a:pPr marL="0" lvl="0" indent="0" algn="l" rtl="0">
              <a:spcBef>
                <a:spcPts val="1100"/>
              </a:spcBef>
              <a:spcAft>
                <a:spcPts val="0"/>
              </a:spcAft>
              <a:buNone/>
            </a:pPr>
            <a:r>
              <a:rPr lang="en-US" b="1"/>
              <a:t>Equipoise</a:t>
            </a:r>
            <a:endParaRPr b="1"/>
          </a:p>
          <a:p>
            <a:pPr marL="0" lvl="0" indent="0" algn="l" rtl="0">
              <a:spcBef>
                <a:spcPts val="1100"/>
              </a:spcBef>
              <a:spcAft>
                <a:spcPts val="0"/>
              </a:spcAft>
              <a:buNone/>
            </a:pPr>
            <a:r>
              <a:rPr lang="en-US"/>
              <a:t>Researcher’s uncertainty over whether a treatment will be effective or not...this ensures they won’t be biased</a:t>
            </a:r>
            <a:endParaRPr/>
          </a:p>
          <a:p>
            <a:pPr marL="0" lvl="0" indent="0" algn="l" rtl="0">
              <a:spcBef>
                <a:spcPts val="1100"/>
              </a:spcBef>
              <a:spcAft>
                <a:spcPts val="0"/>
              </a:spcAft>
              <a:buNone/>
            </a:pPr>
            <a:endParaRPr/>
          </a:p>
        </p:txBody>
      </p:sp>
      <p:sp>
        <p:nvSpPr>
          <p:cNvPr id="757" name="Google Shape;757;p95"/>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96"/>
          <p:cNvSpPr txBox="1">
            <a:spLocks noGrp="1"/>
          </p:cNvSpPr>
          <p:nvPr>
            <p:ph type="title"/>
          </p:nvPr>
        </p:nvSpPr>
        <p:spPr>
          <a:xfrm>
            <a:off x="803475" y="207525"/>
            <a:ext cx="102969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Blinded Research: Single or Double</a:t>
            </a:r>
            <a:endParaRPr b="1"/>
          </a:p>
        </p:txBody>
      </p:sp>
      <p:sp>
        <p:nvSpPr>
          <p:cNvPr id="763" name="Google Shape;763;p96"/>
          <p:cNvSpPr txBox="1">
            <a:spLocks noGrp="1"/>
          </p:cNvSpPr>
          <p:nvPr>
            <p:ph type="body" idx="1"/>
          </p:nvPr>
        </p:nvSpPr>
        <p:spPr>
          <a:xfrm>
            <a:off x="534525" y="1626300"/>
            <a:ext cx="5058000" cy="1766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a:t>The researcher </a:t>
            </a:r>
            <a:r>
              <a:rPr lang="en-US" u="sng"/>
              <a:t>or</a:t>
            </a:r>
            <a:r>
              <a:rPr lang="en-US"/>
              <a:t> patient doesn’t know who gets the medicine</a:t>
            </a:r>
            <a:endParaRPr/>
          </a:p>
        </p:txBody>
      </p:sp>
      <p:sp>
        <p:nvSpPr>
          <p:cNvPr id="764" name="Google Shape;764;p9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77</a:t>
            </a:fld>
            <a:endParaRPr/>
          </a:p>
        </p:txBody>
      </p:sp>
      <p:pic>
        <p:nvPicPr>
          <p:cNvPr id="765" name="Google Shape;765;p96"/>
          <p:cNvPicPr preferRelativeResize="0"/>
          <p:nvPr/>
        </p:nvPicPr>
        <p:blipFill>
          <a:blip r:embed="rId3">
            <a:alphaModFix/>
          </a:blip>
          <a:stretch>
            <a:fillRect/>
          </a:stretch>
        </p:blipFill>
        <p:spPr>
          <a:xfrm>
            <a:off x="803476" y="4972342"/>
            <a:ext cx="1000800" cy="1339322"/>
          </a:xfrm>
          <a:prstGeom prst="rect">
            <a:avLst/>
          </a:prstGeom>
          <a:noFill/>
          <a:ln>
            <a:noFill/>
          </a:ln>
        </p:spPr>
      </p:pic>
      <p:pic>
        <p:nvPicPr>
          <p:cNvPr id="766" name="Google Shape;766;p96"/>
          <p:cNvPicPr preferRelativeResize="0"/>
          <p:nvPr/>
        </p:nvPicPr>
        <p:blipFill rotWithShape="1">
          <a:blip r:embed="rId4">
            <a:alphaModFix/>
          </a:blip>
          <a:srcRect b="37406"/>
          <a:stretch/>
        </p:blipFill>
        <p:spPr>
          <a:xfrm>
            <a:off x="1978628" y="4972360"/>
            <a:ext cx="1096646" cy="1372900"/>
          </a:xfrm>
          <a:prstGeom prst="rect">
            <a:avLst/>
          </a:prstGeom>
          <a:noFill/>
          <a:ln>
            <a:noFill/>
          </a:ln>
        </p:spPr>
      </p:pic>
      <p:pic>
        <p:nvPicPr>
          <p:cNvPr id="767" name="Google Shape;767;p96"/>
          <p:cNvPicPr preferRelativeResize="0"/>
          <p:nvPr/>
        </p:nvPicPr>
        <p:blipFill>
          <a:blip r:embed="rId3">
            <a:alphaModFix/>
          </a:blip>
          <a:stretch>
            <a:fillRect/>
          </a:stretch>
        </p:blipFill>
        <p:spPr>
          <a:xfrm>
            <a:off x="6889727" y="4972356"/>
            <a:ext cx="1096650" cy="1467632"/>
          </a:xfrm>
          <a:prstGeom prst="rect">
            <a:avLst/>
          </a:prstGeom>
          <a:noFill/>
          <a:ln>
            <a:noFill/>
          </a:ln>
        </p:spPr>
      </p:pic>
      <p:pic>
        <p:nvPicPr>
          <p:cNvPr id="768" name="Google Shape;768;p96"/>
          <p:cNvPicPr preferRelativeResize="0"/>
          <p:nvPr/>
        </p:nvPicPr>
        <p:blipFill rotWithShape="1">
          <a:blip r:embed="rId4">
            <a:alphaModFix/>
          </a:blip>
          <a:srcRect b="37406"/>
          <a:stretch/>
        </p:blipFill>
        <p:spPr>
          <a:xfrm>
            <a:off x="8426225" y="5155050"/>
            <a:ext cx="1000800" cy="1252908"/>
          </a:xfrm>
          <a:prstGeom prst="rect">
            <a:avLst/>
          </a:prstGeom>
          <a:noFill/>
          <a:ln>
            <a:noFill/>
          </a:ln>
        </p:spPr>
      </p:pic>
      <p:sp>
        <p:nvSpPr>
          <p:cNvPr id="769" name="Google Shape;769;p96"/>
          <p:cNvSpPr txBox="1"/>
          <p:nvPr/>
        </p:nvSpPr>
        <p:spPr>
          <a:xfrm>
            <a:off x="6467975" y="1626300"/>
            <a:ext cx="47040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600">
                <a:solidFill>
                  <a:srgbClr val="031B31"/>
                </a:solidFill>
                <a:latin typeface="Helvetica Neue"/>
                <a:ea typeface="Helvetica Neue"/>
                <a:cs typeface="Helvetica Neue"/>
                <a:sym typeface="Helvetica Neue"/>
              </a:rPr>
              <a:t>The researcher </a:t>
            </a:r>
            <a:r>
              <a:rPr lang="en-US" sz="3600" u="sng">
                <a:solidFill>
                  <a:srgbClr val="031B31"/>
                </a:solidFill>
                <a:latin typeface="Helvetica Neue"/>
                <a:ea typeface="Helvetica Neue"/>
                <a:cs typeface="Helvetica Neue"/>
                <a:sym typeface="Helvetica Neue"/>
              </a:rPr>
              <a:t>and</a:t>
            </a:r>
            <a:r>
              <a:rPr lang="en-US" sz="3600">
                <a:solidFill>
                  <a:srgbClr val="031B31"/>
                </a:solidFill>
                <a:latin typeface="Helvetica Neue"/>
                <a:ea typeface="Helvetica Neue"/>
                <a:cs typeface="Helvetica Neue"/>
                <a:sym typeface="Helvetica Neue"/>
              </a:rPr>
              <a:t> patient don’t know who gets the medicine.</a:t>
            </a:r>
            <a:endParaRPr sz="3600">
              <a:solidFill>
                <a:srgbClr val="031B31"/>
              </a:solidFill>
              <a:latin typeface="Helvetica Neue"/>
              <a:ea typeface="Helvetica Neue"/>
              <a:cs typeface="Helvetica Neue"/>
              <a:sym typeface="Helvetica Neue"/>
            </a:endParaRPr>
          </a:p>
        </p:txBody>
      </p:sp>
      <p:sp>
        <p:nvSpPr>
          <p:cNvPr id="770" name="Google Shape;770;p96"/>
          <p:cNvSpPr txBox="1"/>
          <p:nvPr/>
        </p:nvSpPr>
        <p:spPr>
          <a:xfrm>
            <a:off x="1407650" y="4196075"/>
            <a:ext cx="20667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3600">
                <a:solidFill>
                  <a:schemeClr val="dk2"/>
                </a:solidFill>
                <a:latin typeface="Helvetica Neue"/>
                <a:ea typeface="Helvetica Neue"/>
                <a:cs typeface="Helvetica Neue"/>
                <a:sym typeface="Helvetica Neue"/>
              </a:rPr>
              <a:t>      ❔</a:t>
            </a:r>
            <a:endParaRPr sz="3600">
              <a:latin typeface="Helvetica Neue"/>
              <a:ea typeface="Helvetica Neue"/>
              <a:cs typeface="Helvetica Neue"/>
              <a:sym typeface="Helvetica Neue"/>
            </a:endParaRPr>
          </a:p>
        </p:txBody>
      </p:sp>
      <p:sp>
        <p:nvSpPr>
          <p:cNvPr id="771" name="Google Shape;771;p96"/>
          <p:cNvSpPr txBox="1"/>
          <p:nvPr/>
        </p:nvSpPr>
        <p:spPr>
          <a:xfrm>
            <a:off x="6958950" y="4000025"/>
            <a:ext cx="28929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latin typeface="Helvetica Neue"/>
                <a:ea typeface="Helvetica Neue"/>
                <a:cs typeface="Helvetica Neue"/>
                <a:sym typeface="Helvetica Neue"/>
              </a:rPr>
              <a:t>  ❔       ❔</a:t>
            </a:r>
            <a:endParaRPr sz="3600">
              <a:latin typeface="Helvetica Neue"/>
              <a:ea typeface="Helvetica Neue"/>
              <a:cs typeface="Helvetica Neue"/>
              <a:sym typeface="Helvetica Neue"/>
            </a:endParaRPr>
          </a:p>
        </p:txBody>
      </p:sp>
      <p:pic>
        <p:nvPicPr>
          <p:cNvPr id="772" name="Google Shape;772;p96"/>
          <p:cNvPicPr preferRelativeResize="0"/>
          <p:nvPr/>
        </p:nvPicPr>
        <p:blipFill>
          <a:blip r:embed="rId3">
            <a:alphaModFix/>
          </a:blip>
          <a:stretch>
            <a:fillRect/>
          </a:stretch>
        </p:blipFill>
        <p:spPr>
          <a:xfrm>
            <a:off x="3474351" y="5111842"/>
            <a:ext cx="1000800" cy="1339322"/>
          </a:xfrm>
          <a:prstGeom prst="rect">
            <a:avLst/>
          </a:prstGeom>
          <a:noFill/>
          <a:ln>
            <a:noFill/>
          </a:ln>
        </p:spPr>
      </p:pic>
      <p:pic>
        <p:nvPicPr>
          <p:cNvPr id="773" name="Google Shape;773;p96"/>
          <p:cNvPicPr preferRelativeResize="0"/>
          <p:nvPr/>
        </p:nvPicPr>
        <p:blipFill rotWithShape="1">
          <a:blip r:embed="rId4">
            <a:alphaModFix/>
          </a:blip>
          <a:srcRect b="37406"/>
          <a:stretch/>
        </p:blipFill>
        <p:spPr>
          <a:xfrm>
            <a:off x="4649503" y="5111860"/>
            <a:ext cx="1096646" cy="1372900"/>
          </a:xfrm>
          <a:prstGeom prst="rect">
            <a:avLst/>
          </a:prstGeom>
          <a:noFill/>
          <a:ln>
            <a:noFill/>
          </a:ln>
        </p:spPr>
      </p:pic>
      <p:sp>
        <p:nvSpPr>
          <p:cNvPr id="774" name="Google Shape;774;p96"/>
          <p:cNvSpPr txBox="1"/>
          <p:nvPr/>
        </p:nvSpPr>
        <p:spPr>
          <a:xfrm>
            <a:off x="2941400" y="4159100"/>
            <a:ext cx="20667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latin typeface="Helvetica Neue"/>
                <a:ea typeface="Helvetica Neue"/>
                <a:cs typeface="Helvetica Neue"/>
                <a:sym typeface="Helvetica Neue"/>
              </a:rPr>
              <a:t>      ❔</a:t>
            </a:r>
            <a:endParaRPr sz="3600">
              <a:latin typeface="Helvetica Neue"/>
              <a:ea typeface="Helvetica Neue"/>
              <a:cs typeface="Helvetica Neue"/>
              <a:sym typeface="Helvetica Neue"/>
            </a:endParaRPr>
          </a:p>
        </p:txBody>
      </p:sp>
      <p:cxnSp>
        <p:nvCxnSpPr>
          <p:cNvPr id="775" name="Google Shape;775;p96"/>
          <p:cNvCxnSpPr/>
          <p:nvPr/>
        </p:nvCxnSpPr>
        <p:spPr>
          <a:xfrm>
            <a:off x="3190275" y="4056600"/>
            <a:ext cx="12900" cy="2363400"/>
          </a:xfrm>
          <a:prstGeom prst="straightConnector1">
            <a:avLst/>
          </a:prstGeom>
          <a:noFill/>
          <a:ln w="28575" cap="flat" cmpd="sng">
            <a:solidFill>
              <a:schemeClr val="dk2"/>
            </a:solidFill>
            <a:prstDash val="dot"/>
            <a:round/>
            <a:headEnd type="none" w="med" len="med"/>
            <a:tailEnd type="none" w="med" len="med"/>
          </a:ln>
        </p:spPr>
      </p:cxnSp>
      <p:cxnSp>
        <p:nvCxnSpPr>
          <p:cNvPr id="776" name="Google Shape;776;p96"/>
          <p:cNvCxnSpPr/>
          <p:nvPr/>
        </p:nvCxnSpPr>
        <p:spPr>
          <a:xfrm>
            <a:off x="6031625" y="1641450"/>
            <a:ext cx="51600" cy="48303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7"/>
          <p:cNvSpPr txBox="1">
            <a:spLocks noGrp="1"/>
          </p:cNvSpPr>
          <p:nvPr>
            <p:ph type="title"/>
          </p:nvPr>
        </p:nvSpPr>
        <p:spPr>
          <a:xfrm>
            <a:off x="844062" y="181551"/>
            <a:ext cx="99378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Triple b</a:t>
            </a:r>
            <a:r>
              <a:rPr lang="en-US" b="1"/>
              <a:t>lind studies</a:t>
            </a:r>
            <a:endParaRPr b="1"/>
          </a:p>
        </p:txBody>
      </p:sp>
      <p:sp>
        <p:nvSpPr>
          <p:cNvPr id="782" name="Google Shape;782;p97"/>
          <p:cNvSpPr txBox="1">
            <a:spLocks noGrp="1"/>
          </p:cNvSpPr>
          <p:nvPr>
            <p:ph type="body" idx="1"/>
          </p:nvPr>
        </p:nvSpPr>
        <p:spPr>
          <a:xfrm>
            <a:off x="580925" y="1365125"/>
            <a:ext cx="10745400" cy="2084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100"/>
              </a:spcBef>
              <a:spcAft>
                <a:spcPts val="0"/>
              </a:spcAft>
              <a:buNone/>
            </a:pPr>
            <a:r>
              <a:rPr lang="en-US" sz="3000"/>
              <a:t>When the participant, the researcher, </a:t>
            </a:r>
            <a:r>
              <a:rPr lang="en-US" sz="3000" u="sng"/>
              <a:t>and</a:t>
            </a:r>
            <a:r>
              <a:rPr lang="en-US" sz="3000"/>
              <a:t> the person looking at the data don’t know who is getting the medicine</a:t>
            </a:r>
            <a:endParaRPr sz="3000"/>
          </a:p>
          <a:p>
            <a:pPr marL="0" marR="0" lvl="0" indent="0" algn="l" rtl="0">
              <a:lnSpc>
                <a:spcPct val="90000"/>
              </a:lnSpc>
              <a:spcBef>
                <a:spcPts val="1100"/>
              </a:spcBef>
              <a:spcAft>
                <a:spcPts val="0"/>
              </a:spcAft>
              <a:buNone/>
            </a:pPr>
            <a:endParaRPr sz="3000"/>
          </a:p>
          <a:p>
            <a:pPr marL="0" marR="0" lvl="0" indent="0" algn="l" rtl="0">
              <a:lnSpc>
                <a:spcPct val="90000"/>
              </a:lnSpc>
              <a:spcBef>
                <a:spcPts val="1100"/>
              </a:spcBef>
              <a:spcAft>
                <a:spcPts val="0"/>
              </a:spcAft>
              <a:buNone/>
            </a:pPr>
            <a:endParaRPr sz="3000"/>
          </a:p>
        </p:txBody>
      </p:sp>
      <p:sp>
        <p:nvSpPr>
          <p:cNvPr id="783" name="Google Shape;783;p9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78</a:t>
            </a:fld>
            <a:endParaRPr/>
          </a:p>
        </p:txBody>
      </p:sp>
      <p:pic>
        <p:nvPicPr>
          <p:cNvPr id="784" name="Google Shape;784;p97"/>
          <p:cNvPicPr preferRelativeResize="0"/>
          <p:nvPr/>
        </p:nvPicPr>
        <p:blipFill>
          <a:blip r:embed="rId3">
            <a:alphaModFix/>
          </a:blip>
          <a:stretch>
            <a:fillRect/>
          </a:stretch>
        </p:blipFill>
        <p:spPr>
          <a:xfrm>
            <a:off x="3016277" y="4464606"/>
            <a:ext cx="1096650" cy="1467632"/>
          </a:xfrm>
          <a:prstGeom prst="rect">
            <a:avLst/>
          </a:prstGeom>
          <a:noFill/>
          <a:ln>
            <a:noFill/>
          </a:ln>
        </p:spPr>
      </p:pic>
      <p:pic>
        <p:nvPicPr>
          <p:cNvPr id="785" name="Google Shape;785;p97"/>
          <p:cNvPicPr preferRelativeResize="0"/>
          <p:nvPr/>
        </p:nvPicPr>
        <p:blipFill rotWithShape="1">
          <a:blip r:embed="rId4">
            <a:alphaModFix/>
          </a:blip>
          <a:srcRect b="37406"/>
          <a:stretch/>
        </p:blipFill>
        <p:spPr>
          <a:xfrm>
            <a:off x="4446125" y="4593725"/>
            <a:ext cx="1000800" cy="1252908"/>
          </a:xfrm>
          <a:prstGeom prst="rect">
            <a:avLst/>
          </a:prstGeom>
          <a:noFill/>
          <a:ln>
            <a:noFill/>
          </a:ln>
        </p:spPr>
      </p:pic>
      <p:sp>
        <p:nvSpPr>
          <p:cNvPr id="786" name="Google Shape;786;p97"/>
          <p:cNvSpPr txBox="1"/>
          <p:nvPr/>
        </p:nvSpPr>
        <p:spPr>
          <a:xfrm>
            <a:off x="3016275" y="3582500"/>
            <a:ext cx="28929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latin typeface="Helvetica Neue"/>
                <a:ea typeface="Helvetica Neue"/>
                <a:cs typeface="Helvetica Neue"/>
                <a:sym typeface="Helvetica Neue"/>
              </a:rPr>
              <a:t>  ❔       ❔</a:t>
            </a:r>
            <a:endParaRPr sz="3600">
              <a:latin typeface="Helvetica Neue"/>
              <a:ea typeface="Helvetica Neue"/>
              <a:cs typeface="Helvetica Neue"/>
              <a:sym typeface="Helvetica Neue"/>
            </a:endParaRPr>
          </a:p>
        </p:txBody>
      </p:sp>
      <p:pic>
        <p:nvPicPr>
          <p:cNvPr id="787" name="Google Shape;787;p97"/>
          <p:cNvPicPr preferRelativeResize="0"/>
          <p:nvPr/>
        </p:nvPicPr>
        <p:blipFill>
          <a:blip r:embed="rId5">
            <a:alphaModFix/>
          </a:blip>
          <a:stretch>
            <a:fillRect/>
          </a:stretch>
        </p:blipFill>
        <p:spPr>
          <a:xfrm>
            <a:off x="8787050" y="4464600"/>
            <a:ext cx="1885238" cy="1252900"/>
          </a:xfrm>
          <a:prstGeom prst="rect">
            <a:avLst/>
          </a:prstGeom>
          <a:noFill/>
          <a:ln>
            <a:noFill/>
          </a:ln>
        </p:spPr>
      </p:pic>
      <p:sp>
        <p:nvSpPr>
          <p:cNvPr id="788" name="Google Shape;788;p97"/>
          <p:cNvSpPr txBox="1"/>
          <p:nvPr/>
        </p:nvSpPr>
        <p:spPr>
          <a:xfrm>
            <a:off x="9229275" y="3449525"/>
            <a:ext cx="1000800" cy="9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latin typeface="Helvetica Neue"/>
                <a:ea typeface="Helvetica Neue"/>
                <a:cs typeface="Helvetica Neue"/>
                <a:sym typeface="Helvetica Neue"/>
              </a:rPr>
              <a:t>❔</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98"/>
          <p:cNvSpPr txBox="1">
            <a:spLocks noGrp="1"/>
          </p:cNvSpPr>
          <p:nvPr>
            <p:ph type="title"/>
          </p:nvPr>
        </p:nvSpPr>
        <p:spPr>
          <a:xfrm>
            <a:off x="844049" y="181550"/>
            <a:ext cx="108720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Let’s try...</a:t>
            </a:r>
            <a:endParaRPr/>
          </a:p>
        </p:txBody>
      </p:sp>
      <p:sp>
        <p:nvSpPr>
          <p:cNvPr id="794" name="Google Shape;794;p9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79</a:t>
            </a:fld>
            <a:endParaRPr/>
          </a:p>
        </p:txBody>
      </p:sp>
      <p:sp>
        <p:nvSpPr>
          <p:cNvPr id="795" name="Google Shape;795;p98"/>
          <p:cNvSpPr txBox="1"/>
          <p:nvPr/>
        </p:nvSpPr>
        <p:spPr>
          <a:xfrm>
            <a:off x="895725" y="1090625"/>
            <a:ext cx="93336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endParaRPr sz="3600" b="1">
              <a:solidFill>
                <a:schemeClr val="dk1"/>
              </a:solidFill>
              <a:latin typeface="Corbel"/>
              <a:ea typeface="Corbel"/>
              <a:cs typeface="Corbel"/>
              <a:sym typeface="Corbel"/>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Linda participates in research about diabetes. She takes a special pill every day for 2 months. She doesn’t know if the pill has medicine in it or not. </a:t>
            </a: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If the researcher knows if she is taking medicine or not, then this is </a:t>
            </a: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____________ blind study.</a:t>
            </a:r>
            <a:endParaRPr>
              <a:solidFill>
                <a:srgbClr val="031B3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a:t>
            </a:fld>
            <a:endParaRPr/>
          </a:p>
        </p:txBody>
      </p:sp>
      <p:sp>
        <p:nvSpPr>
          <p:cNvPr id="146" name="Google Shape;146;p27"/>
          <p:cNvSpPr/>
          <p:nvPr/>
        </p:nvSpPr>
        <p:spPr>
          <a:xfrm>
            <a:off x="6303842" y="4740015"/>
            <a:ext cx="2050800" cy="705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p27"/>
          <p:cNvSpPr/>
          <p:nvPr/>
        </p:nvSpPr>
        <p:spPr>
          <a:xfrm>
            <a:off x="3837104" y="4740015"/>
            <a:ext cx="2050800" cy="705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aphicFrame>
        <p:nvGraphicFramePr>
          <p:cNvPr id="148" name="Google Shape;148;p27"/>
          <p:cNvGraphicFramePr/>
          <p:nvPr/>
        </p:nvGraphicFramePr>
        <p:xfrm>
          <a:off x="574563" y="1955113"/>
          <a:ext cx="3000000" cy="3000000"/>
        </p:xfrm>
        <a:graphic>
          <a:graphicData uri="http://schemas.openxmlformats.org/drawingml/2006/table">
            <a:tbl>
              <a:tblPr>
                <a:noFill/>
                <a:tableStyleId>{302C62CB-3591-4613-98CA-5C363752D3A3}</a:tableStyleId>
              </a:tblPr>
              <a:tblGrid>
                <a:gridCol w="2255825"/>
                <a:gridCol w="2255825"/>
                <a:gridCol w="2255825"/>
                <a:gridCol w="2255825"/>
                <a:gridCol w="2255825"/>
              </a:tblGrid>
              <a:tr h="932850">
                <a:tc gridSpan="5">
                  <a:txBody>
                    <a:bodyPr/>
                    <a:lstStyle/>
                    <a:p>
                      <a:pPr marL="0" lvl="0" indent="0" algn="l" rtl="0">
                        <a:spcBef>
                          <a:spcPts val="0"/>
                        </a:spcBef>
                        <a:spcAft>
                          <a:spcPts val="0"/>
                        </a:spcAft>
                        <a:buNone/>
                      </a:pPr>
                      <a:r>
                        <a:rPr lang="en-US" sz="3600">
                          <a:solidFill>
                            <a:srgbClr val="20124D"/>
                          </a:solidFill>
                          <a:latin typeface="Proxima Nova Extrabold"/>
                          <a:ea typeface="Proxima Nova Extrabold"/>
                          <a:cs typeface="Proxima Nova Extrabold"/>
                          <a:sym typeface="Proxima Nova Extrabold"/>
                        </a:rPr>
                        <a:t>Moving Research Forward: Why We’re Here</a:t>
                      </a:r>
                      <a:endParaRPr sz="3600">
                        <a:solidFill>
                          <a:srgbClr val="20124D"/>
                        </a:solidFill>
                        <a:latin typeface="Proxima Nova Extrabold"/>
                        <a:ea typeface="Proxima Nova Extrabold"/>
                        <a:cs typeface="Proxima Nova Extrabold"/>
                        <a:sym typeface="Proxima Nova Extrabold"/>
                      </a:endParaRPr>
                    </a:p>
                  </a:txBody>
                  <a:tcPr marL="63500" marR="63500" marT="63500" marB="63500">
                    <a:lnL cap="flat" cmpd="sng">
                      <a:solidFill>
                        <a:srgbClr val="031B31"/>
                      </a:solidFill>
                      <a:prstDash val="solid"/>
                      <a:round/>
                      <a:headEnd type="none" w="sm" len="sm"/>
                      <a:tailEnd type="none" w="sm" len="sm"/>
                    </a:lnL>
                    <a:lnR cap="flat" cmpd="sng">
                      <a:solidFill>
                        <a:srgbClr val="031B31"/>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31B3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2175">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Communities and Health</a:t>
                      </a:r>
                      <a:endParaRPr sz="24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Science</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Scientific Research</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Participant Rights</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c>
                  <a:txBody>
                    <a:bodyPr/>
                    <a:lstStyle/>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Research </a:t>
                      </a:r>
                      <a:endParaRPr sz="24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US" sz="2400" b="1">
                          <a:solidFill>
                            <a:srgbClr val="FFFFFF"/>
                          </a:solidFill>
                          <a:latin typeface="Proxima Nova"/>
                          <a:ea typeface="Proxima Nova"/>
                          <a:cs typeface="Proxima Nova"/>
                          <a:sym typeface="Proxima Nova"/>
                        </a:rPr>
                        <a:t>and the Community</a:t>
                      </a:r>
                      <a:endParaRPr sz="2400" b="1">
                        <a:solidFill>
                          <a:srgbClr val="FFFFFF"/>
                        </a:solidFill>
                        <a:latin typeface="Proxima Nova"/>
                        <a:ea typeface="Proxima Nova"/>
                        <a:cs typeface="Proxima Nova"/>
                        <a:sym typeface="Proxima Nova"/>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31B31"/>
                      </a:solidFill>
                      <a:prstDash val="solid"/>
                      <a:round/>
                      <a:headEnd type="none" w="sm" len="sm"/>
                      <a:tailEnd type="none" w="sm" len="sm"/>
                    </a:lnT>
                    <a:lnB cap="flat" cmpd="sng">
                      <a:solidFill>
                        <a:srgbClr val="000000"/>
                      </a:solidFill>
                      <a:prstDash val="solid"/>
                      <a:round/>
                      <a:headEnd type="none" w="sm" len="sm"/>
                      <a:tailEnd type="none" w="sm" len="sm"/>
                    </a:lnB>
                    <a:solidFill>
                      <a:srgbClr val="031B31"/>
                    </a:solidFill>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99"/>
          <p:cNvSpPr txBox="1">
            <a:spLocks noGrp="1"/>
          </p:cNvSpPr>
          <p:nvPr>
            <p:ph type="title"/>
          </p:nvPr>
        </p:nvSpPr>
        <p:spPr>
          <a:xfrm>
            <a:off x="844062" y="181551"/>
            <a:ext cx="9937800" cy="1183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Let’s try...</a:t>
            </a:r>
            <a:endParaRPr b="1"/>
          </a:p>
        </p:txBody>
      </p:sp>
      <p:sp>
        <p:nvSpPr>
          <p:cNvPr id="801" name="Google Shape;801;p9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80</a:t>
            </a:fld>
            <a:endParaRPr/>
          </a:p>
        </p:txBody>
      </p:sp>
      <p:sp>
        <p:nvSpPr>
          <p:cNvPr id="802" name="Google Shape;802;p99"/>
          <p:cNvSpPr txBox="1"/>
          <p:nvPr/>
        </p:nvSpPr>
        <p:spPr>
          <a:xfrm>
            <a:off x="908350" y="1489650"/>
            <a:ext cx="93336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Linda participates in research about diabetes. She takes a pill every day for 2 months. She doesn’t know if the pill has medicine in it or not.</a:t>
            </a:r>
            <a:endParaRPr sz="3600">
              <a:solidFill>
                <a:srgbClr val="031B31"/>
              </a:solidFill>
              <a:latin typeface="Helvetica Neue"/>
              <a:ea typeface="Helvetica Neue"/>
              <a:cs typeface="Helvetica Neue"/>
              <a:sym typeface="Helvetica Neue"/>
            </a:endParaRPr>
          </a:p>
          <a:p>
            <a:pPr marL="0" lvl="0" indent="0" algn="l" rtl="0">
              <a:lnSpc>
                <a:spcPct val="90000"/>
              </a:lnSpc>
              <a:spcBef>
                <a:spcPts val="1100"/>
              </a:spcBef>
              <a:spcAft>
                <a:spcPts val="0"/>
              </a:spcAft>
              <a:buNone/>
            </a:pPr>
            <a:r>
              <a:rPr lang="en-US" sz="3600">
                <a:solidFill>
                  <a:srgbClr val="031B31"/>
                </a:solidFill>
                <a:latin typeface="Helvetica Neue"/>
                <a:ea typeface="Helvetica Neue"/>
                <a:cs typeface="Helvetica Neue"/>
                <a:sym typeface="Helvetica Neue"/>
              </a:rPr>
              <a:t>If the researcher knows if she is taking medicine or not, then this is </a:t>
            </a:r>
            <a:r>
              <a:rPr lang="en-US" sz="3600" b="1">
                <a:solidFill>
                  <a:srgbClr val="031B31"/>
                </a:solidFill>
                <a:latin typeface="Helvetica Neue"/>
                <a:ea typeface="Helvetica Neue"/>
                <a:cs typeface="Helvetica Neue"/>
                <a:sym typeface="Helvetica Neue"/>
              </a:rPr>
              <a:t>a single blind study</a:t>
            </a:r>
            <a:r>
              <a:rPr lang="en-US" sz="3600">
                <a:solidFill>
                  <a:srgbClr val="031B31"/>
                </a:solidFill>
                <a:latin typeface="Helvetica Neue"/>
                <a:ea typeface="Helvetica Neue"/>
                <a:cs typeface="Helvetica Neue"/>
                <a:sym typeface="Helvetica Neue"/>
              </a:rPr>
              <a:t>.</a:t>
            </a:r>
            <a:endParaRPr>
              <a:solidFill>
                <a:srgbClr val="031B31"/>
              </a:solidFill>
              <a:latin typeface="Helvetica Neue"/>
              <a:ea typeface="Helvetica Neue"/>
              <a:cs typeface="Helvetica Neue"/>
              <a:sym typeface="Helvetica Neue"/>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0"/>
          <p:cNvSpPr txBox="1">
            <a:spLocks noGrp="1"/>
          </p:cNvSpPr>
          <p:nvPr>
            <p:ph type="title"/>
          </p:nvPr>
        </p:nvSpPr>
        <p:spPr>
          <a:xfrm>
            <a:off x="659273" y="357695"/>
            <a:ext cx="9372000" cy="947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T</a:t>
            </a:r>
            <a:r>
              <a:rPr lang="en-US" b="1"/>
              <a:t>he placebo effect</a:t>
            </a:r>
            <a:endParaRPr b="1"/>
          </a:p>
        </p:txBody>
      </p:sp>
      <p:sp>
        <p:nvSpPr>
          <p:cNvPr id="808" name="Google Shape;808;p100"/>
          <p:cNvSpPr txBox="1">
            <a:spLocks noGrp="1"/>
          </p:cNvSpPr>
          <p:nvPr>
            <p:ph type="body" idx="1"/>
          </p:nvPr>
        </p:nvSpPr>
        <p:spPr>
          <a:xfrm>
            <a:off x="603575" y="1566000"/>
            <a:ext cx="9038100" cy="5063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a:t>Often, people really hope to feel better. But maybe they just got a sugar pill that looks like medicine. </a:t>
            </a: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r>
              <a:rPr lang="en-US"/>
              <a:t>Sometimes, though, </a:t>
            </a:r>
            <a:r>
              <a:rPr lang="en-US" i="1"/>
              <a:t>they do feel better.</a:t>
            </a:r>
            <a:r>
              <a:rPr lang="en-US"/>
              <a:t> This is called the </a:t>
            </a:r>
            <a:r>
              <a:rPr lang="en-US" b="1"/>
              <a:t>placebo effect</a:t>
            </a:r>
            <a:r>
              <a:rPr lang="en-US"/>
              <a:t>.</a:t>
            </a:r>
            <a:endParaRPr/>
          </a:p>
          <a:p>
            <a:pPr marL="0" marR="0" lvl="0" indent="0" algn="l" rtl="0">
              <a:lnSpc>
                <a:spcPct val="90000"/>
              </a:lnSpc>
              <a:spcBef>
                <a:spcPts val="0"/>
              </a:spcBef>
              <a:spcAft>
                <a:spcPts val="0"/>
              </a:spcAft>
              <a:buNone/>
            </a:pPr>
            <a:r>
              <a:rPr lang="en-US"/>
              <a:t> </a:t>
            </a:r>
            <a:endParaRPr/>
          </a:p>
        </p:txBody>
      </p:sp>
      <p:sp>
        <p:nvSpPr>
          <p:cNvPr id="809" name="Google Shape;809;p100"/>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01"/>
          <p:cNvSpPr txBox="1">
            <a:spLocks noGrp="1"/>
          </p:cNvSpPr>
          <p:nvPr>
            <p:ph type="title"/>
          </p:nvPr>
        </p:nvSpPr>
        <p:spPr>
          <a:xfrm>
            <a:off x="592125" y="589950"/>
            <a:ext cx="9372000" cy="95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T</a:t>
            </a:r>
            <a:r>
              <a:rPr lang="en-US" b="1"/>
              <a:t>he </a:t>
            </a:r>
            <a:r>
              <a:rPr lang="en-US"/>
              <a:t>P</a:t>
            </a:r>
            <a:r>
              <a:rPr lang="en-US" b="1"/>
              <a:t>lacebo </a:t>
            </a:r>
            <a:r>
              <a:rPr lang="en-US"/>
              <a:t>E</a:t>
            </a:r>
            <a:r>
              <a:rPr lang="en-US" b="1"/>
              <a:t>ffect </a:t>
            </a:r>
            <a:endParaRPr/>
          </a:p>
          <a:p>
            <a:pPr marL="0" marR="0" lvl="0" indent="0" algn="l" rtl="0">
              <a:lnSpc>
                <a:spcPct val="100000"/>
              </a:lnSpc>
              <a:spcBef>
                <a:spcPts val="0"/>
              </a:spcBef>
              <a:spcAft>
                <a:spcPts val="0"/>
              </a:spcAft>
              <a:buClr>
                <a:schemeClr val="accent1"/>
              </a:buClr>
              <a:buSzPts val="3400"/>
              <a:buFont typeface="Corbel"/>
              <a:buNone/>
            </a:pPr>
            <a:endParaRPr/>
          </a:p>
        </p:txBody>
      </p:sp>
      <p:sp>
        <p:nvSpPr>
          <p:cNvPr id="815" name="Google Shape;815;p101"/>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82</a:t>
            </a:fld>
            <a:endParaRPr/>
          </a:p>
        </p:txBody>
      </p:sp>
      <p:pic>
        <p:nvPicPr>
          <p:cNvPr id="816" name="Google Shape;816;p101" descr="A placebo is a treatment with no active therapeutic properties. And it’s often used as the control in clinical trials to test the effectiveness of new pharmaceutical drugs. In cases where the placebo outperforms the drug, researchers come to the conclusion that the pharmaceutical should be deemed ineffective. But why aren’t they more interested in the fact that these people are getting better with no medicine at all?&#10;&#10;For more original shows, documentaries, and films that seek the truth sign up for Gaia: https://bit.ly/2ILlXlN&#10;&#10;See sources for this video: https://bit.ly/2xc2NjH&#10;&#10;Connect with us on Social:&#10;Facebook:  http://www.facebook.com/Gaia&#10;Facebook: http://www.facebook.com/yogaongaia&#10;YouTube: https://www.youtube.com/c/GaiaVideo&#10;Twitter: http://www.twitter.com/yogaongaia&#10;Twitter: http://www.twitter.com/JoinGaia&#10;Instagram: @wearegaia @yogaongaia" title="How the Placebo Effect Really Works">
            <a:hlinkClick r:id="rId3"/>
          </p:cNvPr>
          <p:cNvPicPr preferRelativeResize="0"/>
          <p:nvPr/>
        </p:nvPicPr>
        <p:blipFill>
          <a:blip r:embed="rId4">
            <a:alphaModFix/>
          </a:blip>
          <a:stretch>
            <a:fillRect/>
          </a:stretch>
        </p:blipFill>
        <p:spPr>
          <a:xfrm>
            <a:off x="2500550" y="1236225"/>
            <a:ext cx="7190900" cy="53931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02"/>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a:t>Measuring and Keeping Track of Information</a:t>
            </a:r>
            <a:endParaRPr/>
          </a:p>
        </p:txBody>
      </p:sp>
      <p:sp>
        <p:nvSpPr>
          <p:cNvPr id="823" name="Google Shape;823;p10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US" sz="1300">
                <a:solidFill>
                  <a:schemeClr val="dk2"/>
                </a:solidFill>
                <a:latin typeface="Source Code Pro"/>
                <a:ea typeface="Source Code Pro"/>
                <a:cs typeface="Source Code Pro"/>
                <a:sym typeface="Source Code Pro"/>
              </a:rPr>
              <a:t>83</a:t>
            </a:fld>
            <a:endParaRPr sz="1300">
              <a:solidFill>
                <a:schemeClr val="dk2"/>
              </a:solidFill>
              <a:latin typeface="Source Code Pro"/>
              <a:ea typeface="Source Code Pro"/>
              <a:cs typeface="Source Code Pro"/>
              <a:sym typeface="Source Code Pr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03"/>
          <p:cNvSpPr txBox="1">
            <a:spLocks noGrp="1"/>
          </p:cNvSpPr>
          <p:nvPr>
            <p:ph type="title"/>
          </p:nvPr>
        </p:nvSpPr>
        <p:spPr>
          <a:xfrm>
            <a:off x="659700" y="357750"/>
            <a:ext cx="11133300" cy="656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b="1"/>
              <a:t>Measuring information correctly</a:t>
            </a:r>
            <a:endParaRPr/>
          </a:p>
        </p:txBody>
      </p:sp>
      <p:sp>
        <p:nvSpPr>
          <p:cNvPr id="829" name="Google Shape;829;p103"/>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84</a:t>
            </a:fld>
            <a:endParaRPr/>
          </a:p>
        </p:txBody>
      </p:sp>
      <p:sp>
        <p:nvSpPr>
          <p:cNvPr id="830" name="Google Shape;830;p103"/>
          <p:cNvSpPr txBox="1">
            <a:spLocks noGrp="1"/>
          </p:cNvSpPr>
          <p:nvPr>
            <p:ph type="body" idx="1"/>
          </p:nvPr>
        </p:nvSpPr>
        <p:spPr>
          <a:xfrm>
            <a:off x="659700" y="1085150"/>
            <a:ext cx="6901200" cy="530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endParaRPr b="1">
              <a:solidFill>
                <a:srgbClr val="000000"/>
              </a:solidFill>
            </a:endParaRPr>
          </a:p>
          <a:p>
            <a:pPr marL="0" lvl="0" indent="0" algn="l" rtl="0">
              <a:lnSpc>
                <a:spcPct val="90000"/>
              </a:lnSpc>
              <a:spcBef>
                <a:spcPts val="0"/>
              </a:spcBef>
              <a:spcAft>
                <a:spcPts val="0"/>
              </a:spcAft>
              <a:buSzPts val="2200"/>
              <a:buNone/>
            </a:pPr>
            <a:r>
              <a:rPr lang="en-US" b="1">
                <a:solidFill>
                  <a:srgbClr val="000000"/>
                </a:solidFill>
              </a:rPr>
              <a:t>Validity</a:t>
            </a:r>
            <a:endParaRPr b="1">
              <a:solidFill>
                <a:srgbClr val="000000"/>
              </a:solidFill>
            </a:endParaRPr>
          </a:p>
          <a:p>
            <a:pPr marL="0" lvl="0" indent="0" algn="l" rtl="0">
              <a:lnSpc>
                <a:spcPct val="90000"/>
              </a:lnSpc>
              <a:spcBef>
                <a:spcPts val="0"/>
              </a:spcBef>
              <a:spcAft>
                <a:spcPts val="0"/>
              </a:spcAft>
              <a:buSzPts val="2200"/>
              <a:buNone/>
            </a:pPr>
            <a:r>
              <a:rPr lang="en-US">
                <a:solidFill>
                  <a:srgbClr val="000000"/>
                </a:solidFill>
              </a:rPr>
              <a:t>H</a:t>
            </a:r>
            <a:r>
              <a:rPr lang="en-US">
                <a:solidFill>
                  <a:srgbClr val="031B31"/>
                </a:solidFill>
              </a:rPr>
              <a:t>ow well a tool measures </a:t>
            </a:r>
            <a:r>
              <a:rPr lang="en-US" b="1" i="1">
                <a:solidFill>
                  <a:srgbClr val="031B31"/>
                </a:solidFill>
              </a:rPr>
              <a:t>what it is supposed to measure</a:t>
            </a:r>
            <a:endParaRPr b="1" i="1">
              <a:solidFill>
                <a:srgbClr val="031B31"/>
              </a:solidFill>
            </a:endParaRPr>
          </a:p>
          <a:p>
            <a:pPr marL="0" lvl="0" indent="0" algn="l" rtl="0">
              <a:lnSpc>
                <a:spcPct val="90000"/>
              </a:lnSpc>
              <a:spcBef>
                <a:spcPts val="0"/>
              </a:spcBef>
              <a:spcAft>
                <a:spcPts val="0"/>
              </a:spcAft>
              <a:buSzPts val="2200"/>
              <a:buNone/>
            </a:pPr>
            <a:endParaRPr b="1" i="1">
              <a:solidFill>
                <a:srgbClr val="031B31"/>
              </a:solidFill>
            </a:endParaRPr>
          </a:p>
          <a:p>
            <a:pPr marL="0" lvl="0" indent="0" algn="l" rtl="0">
              <a:spcBef>
                <a:spcPts val="0"/>
              </a:spcBef>
              <a:spcAft>
                <a:spcPts val="0"/>
              </a:spcAft>
              <a:buSzPts val="2200"/>
              <a:buNone/>
            </a:pPr>
            <a:r>
              <a:rPr lang="en-US" b="1">
                <a:solidFill>
                  <a:srgbClr val="031B31"/>
                </a:solidFill>
              </a:rPr>
              <a:t>Reliability</a:t>
            </a:r>
            <a:endParaRPr b="1">
              <a:solidFill>
                <a:srgbClr val="031B31"/>
              </a:solidFill>
            </a:endParaRPr>
          </a:p>
          <a:p>
            <a:pPr marL="0" lvl="0" indent="0" algn="l" rtl="0">
              <a:spcBef>
                <a:spcPts val="0"/>
              </a:spcBef>
              <a:spcAft>
                <a:spcPts val="0"/>
              </a:spcAft>
              <a:buClr>
                <a:srgbClr val="000000"/>
              </a:buClr>
              <a:buSzPts val="2200"/>
              <a:buFont typeface="Arial"/>
              <a:buNone/>
            </a:pPr>
            <a:r>
              <a:rPr lang="en-US">
                <a:solidFill>
                  <a:srgbClr val="031B31"/>
                </a:solidFill>
              </a:rPr>
              <a:t>How </a:t>
            </a:r>
            <a:r>
              <a:rPr lang="en-US" b="1">
                <a:solidFill>
                  <a:srgbClr val="031B31"/>
                </a:solidFill>
              </a:rPr>
              <a:t>consistent</a:t>
            </a:r>
            <a:r>
              <a:rPr lang="en-US">
                <a:solidFill>
                  <a:srgbClr val="031B31"/>
                </a:solidFill>
              </a:rPr>
              <a:t> the tool is that is used to measure</a:t>
            </a:r>
            <a:endParaRPr b="1" i="1">
              <a:solidFill>
                <a:srgbClr val="031B31"/>
              </a:solidFill>
            </a:endParaRPr>
          </a:p>
          <a:p>
            <a:pPr marL="0" marR="0" lvl="0" indent="0" algn="l" rtl="0">
              <a:lnSpc>
                <a:spcPct val="90000"/>
              </a:lnSpc>
              <a:spcBef>
                <a:spcPts val="1100"/>
              </a:spcBef>
              <a:spcAft>
                <a:spcPts val="0"/>
              </a:spcAft>
              <a:buNone/>
            </a:pPr>
            <a:endParaRPr sz="3000">
              <a:solidFill>
                <a:srgbClr val="000000"/>
              </a:solidFill>
              <a:highlight>
                <a:srgbClr val="FFFF00"/>
              </a:highlight>
            </a:endParaRPr>
          </a:p>
          <a:p>
            <a:pPr marL="0" marR="0" lvl="0" indent="0" algn="l" rtl="0">
              <a:lnSpc>
                <a:spcPct val="90000"/>
              </a:lnSpc>
              <a:spcBef>
                <a:spcPts val="1100"/>
              </a:spcBef>
              <a:spcAft>
                <a:spcPts val="0"/>
              </a:spcAft>
              <a:buNone/>
            </a:pPr>
            <a:endParaRPr b="1"/>
          </a:p>
        </p:txBody>
      </p:sp>
      <p:pic>
        <p:nvPicPr>
          <p:cNvPr id="831" name="Google Shape;831;p103"/>
          <p:cNvPicPr preferRelativeResize="0"/>
          <p:nvPr/>
        </p:nvPicPr>
        <p:blipFill rotWithShape="1">
          <a:blip r:embed="rId3">
            <a:alphaModFix/>
          </a:blip>
          <a:srcRect l="7595" b="19120"/>
          <a:stretch/>
        </p:blipFill>
        <p:spPr>
          <a:xfrm>
            <a:off x="7560900" y="1882625"/>
            <a:ext cx="4554725" cy="2653749"/>
          </a:xfrm>
          <a:prstGeom prst="rect">
            <a:avLst/>
          </a:prstGeom>
          <a:noFill/>
          <a:ln>
            <a:noFill/>
          </a:ln>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04"/>
          <p:cNvSpPr txBox="1">
            <a:spLocks noGrp="1"/>
          </p:cNvSpPr>
          <p:nvPr>
            <p:ph type="title"/>
          </p:nvPr>
        </p:nvSpPr>
        <p:spPr>
          <a:xfrm>
            <a:off x="644925" y="765175"/>
            <a:ext cx="11133300" cy="656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a:t>Information in studies</a:t>
            </a:r>
            <a:endParaRPr/>
          </a:p>
        </p:txBody>
      </p:sp>
      <p:sp>
        <p:nvSpPr>
          <p:cNvPr id="837" name="Google Shape;837;p104"/>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85</a:t>
            </a:fld>
            <a:endParaRPr/>
          </a:p>
        </p:txBody>
      </p:sp>
      <p:sp>
        <p:nvSpPr>
          <p:cNvPr id="838" name="Google Shape;838;p104"/>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pic>
        <p:nvPicPr>
          <p:cNvPr id="839" name="Google Shape;839;p104"/>
          <p:cNvPicPr preferRelativeResize="0"/>
          <p:nvPr/>
        </p:nvPicPr>
        <p:blipFill rotWithShape="1">
          <a:blip r:embed="rId3">
            <a:alphaModFix/>
          </a:blip>
          <a:srcRect l="3139" t="3031" r="2010" b="4538"/>
          <a:stretch/>
        </p:blipFill>
        <p:spPr>
          <a:xfrm>
            <a:off x="1168051" y="1597900"/>
            <a:ext cx="8969625" cy="4716750"/>
          </a:xfrm>
          <a:prstGeom prst="rect">
            <a:avLst/>
          </a:prstGeom>
          <a:noFill/>
          <a:ln>
            <a:noFill/>
          </a:ln>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5"/>
          <p:cNvSpPr txBox="1">
            <a:spLocks noGrp="1"/>
          </p:cNvSpPr>
          <p:nvPr>
            <p:ph type="title"/>
          </p:nvPr>
        </p:nvSpPr>
        <p:spPr>
          <a:xfrm>
            <a:off x="779625" y="16983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600" b="1"/>
              <a:t>Tools for Measuring</a:t>
            </a:r>
            <a:endParaRPr sz="3600"/>
          </a:p>
        </p:txBody>
      </p:sp>
      <p:sp>
        <p:nvSpPr>
          <p:cNvPr id="845" name="Google Shape;845;p105"/>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86</a:t>
            </a:fld>
            <a:endParaRPr/>
          </a:p>
        </p:txBody>
      </p:sp>
      <p:pic>
        <p:nvPicPr>
          <p:cNvPr id="846" name="Google Shape;846;p105"/>
          <p:cNvPicPr preferRelativeResize="0"/>
          <p:nvPr/>
        </p:nvPicPr>
        <p:blipFill rotWithShape="1">
          <a:blip r:embed="rId3">
            <a:alphaModFix/>
          </a:blip>
          <a:srcRect/>
          <a:stretch/>
        </p:blipFill>
        <p:spPr>
          <a:xfrm>
            <a:off x="6233291" y="442689"/>
            <a:ext cx="2052159" cy="1441642"/>
          </a:xfrm>
          <a:prstGeom prst="rect">
            <a:avLst/>
          </a:prstGeom>
          <a:noFill/>
          <a:ln>
            <a:noFill/>
          </a:ln>
        </p:spPr>
      </p:pic>
      <p:pic>
        <p:nvPicPr>
          <p:cNvPr id="847" name="Google Shape;847;p105"/>
          <p:cNvPicPr preferRelativeResize="0"/>
          <p:nvPr/>
        </p:nvPicPr>
        <p:blipFill rotWithShape="1">
          <a:blip r:embed="rId4">
            <a:alphaModFix/>
          </a:blip>
          <a:srcRect/>
          <a:stretch/>
        </p:blipFill>
        <p:spPr>
          <a:xfrm>
            <a:off x="6402535" y="2244159"/>
            <a:ext cx="2096694" cy="2141547"/>
          </a:xfrm>
          <a:prstGeom prst="rect">
            <a:avLst/>
          </a:prstGeom>
          <a:noFill/>
          <a:ln>
            <a:noFill/>
          </a:ln>
        </p:spPr>
      </p:pic>
      <p:pic>
        <p:nvPicPr>
          <p:cNvPr id="848" name="Google Shape;848;p105"/>
          <p:cNvPicPr preferRelativeResize="0"/>
          <p:nvPr/>
        </p:nvPicPr>
        <p:blipFill rotWithShape="1">
          <a:blip r:embed="rId5">
            <a:alphaModFix/>
          </a:blip>
          <a:srcRect/>
          <a:stretch/>
        </p:blipFill>
        <p:spPr>
          <a:xfrm>
            <a:off x="9188167" y="685808"/>
            <a:ext cx="2540000" cy="2540000"/>
          </a:xfrm>
          <a:prstGeom prst="rect">
            <a:avLst/>
          </a:prstGeom>
          <a:noFill/>
          <a:ln>
            <a:noFill/>
          </a:ln>
        </p:spPr>
      </p:pic>
      <p:pic>
        <p:nvPicPr>
          <p:cNvPr id="849" name="Google Shape;849;p105"/>
          <p:cNvPicPr preferRelativeResize="0"/>
          <p:nvPr/>
        </p:nvPicPr>
        <p:blipFill rotWithShape="1">
          <a:blip r:embed="rId6">
            <a:alphaModFix/>
          </a:blip>
          <a:srcRect/>
          <a:stretch/>
        </p:blipFill>
        <p:spPr>
          <a:xfrm>
            <a:off x="4877241" y="4420164"/>
            <a:ext cx="2442972" cy="2209235"/>
          </a:xfrm>
          <a:prstGeom prst="rect">
            <a:avLst/>
          </a:prstGeom>
          <a:noFill/>
          <a:ln>
            <a:noFill/>
          </a:ln>
        </p:spPr>
      </p:pic>
      <p:pic>
        <p:nvPicPr>
          <p:cNvPr id="850" name="Google Shape;850;p105"/>
          <p:cNvPicPr preferRelativeResize="0"/>
          <p:nvPr/>
        </p:nvPicPr>
        <p:blipFill rotWithShape="1">
          <a:blip r:embed="rId7">
            <a:alphaModFix/>
          </a:blip>
          <a:srcRect/>
          <a:stretch/>
        </p:blipFill>
        <p:spPr>
          <a:xfrm>
            <a:off x="2869685" y="1353319"/>
            <a:ext cx="2460900" cy="3322501"/>
          </a:xfrm>
          <a:prstGeom prst="rect">
            <a:avLst/>
          </a:prstGeom>
          <a:noFill/>
          <a:ln>
            <a:noFill/>
          </a:ln>
        </p:spPr>
      </p:pic>
      <p:pic>
        <p:nvPicPr>
          <p:cNvPr id="851" name="Google Shape;851;p105"/>
          <p:cNvPicPr preferRelativeResize="0"/>
          <p:nvPr/>
        </p:nvPicPr>
        <p:blipFill rotWithShape="1">
          <a:blip r:embed="rId8">
            <a:alphaModFix/>
          </a:blip>
          <a:srcRect/>
          <a:stretch/>
        </p:blipFill>
        <p:spPr>
          <a:xfrm>
            <a:off x="8499231" y="3260478"/>
            <a:ext cx="2946399" cy="3174999"/>
          </a:xfrm>
          <a:prstGeom prst="rect">
            <a:avLst/>
          </a:prstGeom>
          <a:noFill/>
          <a:ln>
            <a:noFill/>
          </a:ln>
        </p:spPr>
      </p:pic>
      <p:pic>
        <p:nvPicPr>
          <p:cNvPr id="852" name="Google Shape;852;p105"/>
          <p:cNvPicPr preferRelativeResize="0"/>
          <p:nvPr/>
        </p:nvPicPr>
        <p:blipFill>
          <a:blip r:embed="rId9">
            <a:alphaModFix/>
          </a:blip>
          <a:stretch>
            <a:fillRect/>
          </a:stretch>
        </p:blipFill>
        <p:spPr>
          <a:xfrm>
            <a:off x="518800" y="3395512"/>
            <a:ext cx="3039961" cy="3039961"/>
          </a:xfrm>
          <a:prstGeom prst="rect">
            <a:avLst/>
          </a:prstGeom>
          <a:noFill/>
          <a:ln>
            <a:noFill/>
          </a:ln>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06"/>
          <p:cNvSpPr txBox="1">
            <a:spLocks noGrp="1"/>
          </p:cNvSpPr>
          <p:nvPr>
            <p:ph type="title"/>
          </p:nvPr>
        </p:nvSpPr>
        <p:spPr>
          <a:xfrm>
            <a:off x="1022062" y="264363"/>
            <a:ext cx="9371948" cy="118356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400"/>
              <a:buFont typeface="Corbel"/>
              <a:buNone/>
            </a:pPr>
            <a:r>
              <a:rPr lang="en-US"/>
              <a:t>Tools for Measuring</a:t>
            </a:r>
            <a:endParaRPr b="1"/>
          </a:p>
        </p:txBody>
      </p:sp>
      <p:sp>
        <p:nvSpPr>
          <p:cNvPr id="858" name="Google Shape;858;p106"/>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87</a:t>
            </a:fld>
            <a:endParaRPr/>
          </a:p>
        </p:txBody>
      </p:sp>
      <p:sp>
        <p:nvSpPr>
          <p:cNvPr id="859" name="Google Shape;859;p106"/>
          <p:cNvSpPr txBox="1">
            <a:spLocks noGrp="1"/>
          </p:cNvSpPr>
          <p:nvPr>
            <p:ph type="dt" idx="10"/>
          </p:nvPr>
        </p:nvSpPr>
        <p:spPr>
          <a:xfrm>
            <a:off x="431100" y="6629400"/>
            <a:ext cx="1000661"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b="0" i="0" u="none" strike="noStrike" cap="none">
                <a:solidFill>
                  <a:srgbClr val="687F00"/>
                </a:solidFill>
                <a:latin typeface="Arial"/>
                <a:ea typeface="Arial"/>
                <a:cs typeface="Arial"/>
                <a:sym typeface="Arial"/>
              </a:rPr>
              <a:t>March, 2018</a:t>
            </a:r>
            <a:endParaRPr sz="1000" b="0" i="0" u="none" strike="noStrike" cap="none">
              <a:solidFill>
                <a:srgbClr val="687F00"/>
              </a:solidFill>
              <a:latin typeface="Arial"/>
              <a:ea typeface="Arial"/>
              <a:cs typeface="Arial"/>
              <a:sym typeface="Arial"/>
            </a:endParaRPr>
          </a:p>
        </p:txBody>
      </p:sp>
      <p:graphicFrame>
        <p:nvGraphicFramePr>
          <p:cNvPr id="860" name="Google Shape;860;p106"/>
          <p:cNvGraphicFramePr/>
          <p:nvPr/>
        </p:nvGraphicFramePr>
        <p:xfrm>
          <a:off x="866075" y="1316963"/>
          <a:ext cx="3000000" cy="3000000"/>
        </p:xfrm>
        <a:graphic>
          <a:graphicData uri="http://schemas.openxmlformats.org/drawingml/2006/table">
            <a:tbl>
              <a:tblPr>
                <a:noFill/>
                <a:tableStyleId>{12763481-B066-43F4-9507-5E966596AE79}</a:tableStyleId>
              </a:tblPr>
              <a:tblGrid>
                <a:gridCol w="3465450"/>
                <a:gridCol w="7225600"/>
              </a:tblGrid>
              <a:tr h="381000">
                <a:tc>
                  <a:txBody>
                    <a:bodyPr/>
                    <a:lstStyle/>
                    <a:p>
                      <a:pPr marL="0" lvl="0" indent="0" algn="l" rtl="0">
                        <a:spcBef>
                          <a:spcPts val="0"/>
                        </a:spcBef>
                        <a:spcAft>
                          <a:spcPts val="0"/>
                        </a:spcAft>
                        <a:buNone/>
                      </a:pPr>
                      <a:r>
                        <a:rPr lang="en-US" sz="2400" b="1"/>
                        <a:t>Type of Tool</a:t>
                      </a:r>
                      <a:endParaRPr sz="24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b="1"/>
                        <a:t>Examples of What Can Be Measured</a:t>
                      </a:r>
                      <a:endParaRPr sz="24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2000" b="1">
                          <a:latin typeface="Helvetica Neue"/>
                          <a:ea typeface="Helvetica Neue"/>
                          <a:cs typeface="Helvetica Neue"/>
                          <a:sym typeface="Helvetica Neue"/>
                        </a:rPr>
                        <a:t>Paper forms</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information about what people know, personal information, or how people act</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2000" b="1">
                          <a:latin typeface="Helvetica Neue"/>
                          <a:ea typeface="Helvetica Neue"/>
                          <a:cs typeface="Helvetica Neue"/>
                          <a:sym typeface="Helvetica Neue"/>
                        </a:rPr>
                        <a:t>Scale</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how much people weigh</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2000" b="1">
                          <a:latin typeface="Helvetica Neue"/>
                          <a:ea typeface="Helvetica Neue"/>
                          <a:cs typeface="Helvetica Neue"/>
                          <a:sym typeface="Helvetica Neue"/>
                        </a:rPr>
                        <a:t>Measuring tape</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how tall someone is or waist size</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lnSpc>
                          <a:spcPct val="90000"/>
                        </a:lnSpc>
                        <a:spcBef>
                          <a:spcPts val="0"/>
                        </a:spcBef>
                        <a:spcAft>
                          <a:spcPts val="0"/>
                        </a:spcAft>
                        <a:buNone/>
                      </a:pPr>
                      <a:r>
                        <a:rPr lang="en-US" sz="2000" b="1">
                          <a:latin typeface="Helvetica Neue"/>
                          <a:ea typeface="Helvetica Neue"/>
                          <a:cs typeface="Helvetica Neue"/>
                          <a:sym typeface="Helvetica Neue"/>
                        </a:rPr>
                        <a:t>Sphygmomanometer</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blood pressure</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lnSpc>
                          <a:spcPct val="90000"/>
                        </a:lnSpc>
                        <a:spcBef>
                          <a:spcPts val="0"/>
                        </a:spcBef>
                        <a:spcAft>
                          <a:spcPts val="0"/>
                        </a:spcAft>
                        <a:buNone/>
                      </a:pPr>
                      <a:r>
                        <a:rPr lang="en-US" sz="2000" b="1">
                          <a:latin typeface="Helvetica Neue"/>
                          <a:ea typeface="Helvetica Neue"/>
                          <a:cs typeface="Helvetica Neue"/>
                          <a:sym typeface="Helvetica Neue"/>
                        </a:rPr>
                        <a:t>Blood draw needle</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how much blood is being drawn from a person </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lnSpc>
                          <a:spcPct val="90000"/>
                        </a:lnSpc>
                        <a:spcBef>
                          <a:spcPts val="0"/>
                        </a:spcBef>
                        <a:spcAft>
                          <a:spcPts val="0"/>
                        </a:spcAft>
                        <a:buNone/>
                      </a:pPr>
                      <a:r>
                        <a:rPr lang="en-US" sz="2000" b="1">
                          <a:latin typeface="Helvetica Neue"/>
                          <a:ea typeface="Helvetica Neue"/>
                          <a:cs typeface="Helvetica Neue"/>
                          <a:sym typeface="Helvetica Neue"/>
                        </a:rPr>
                        <a:t>Lab work</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how much cholesterol is in blood, the levels or blood sugar, or more</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lnSpc>
                          <a:spcPct val="90000"/>
                        </a:lnSpc>
                        <a:spcBef>
                          <a:spcPts val="0"/>
                        </a:spcBef>
                        <a:spcAft>
                          <a:spcPts val="0"/>
                        </a:spcAft>
                        <a:buNone/>
                      </a:pPr>
                      <a:r>
                        <a:rPr lang="en-US" sz="2000" b="1">
                          <a:latin typeface="Helvetica Neue"/>
                          <a:ea typeface="Helvetica Neue"/>
                          <a:cs typeface="Helvetica Neue"/>
                          <a:sym typeface="Helvetica Neue"/>
                        </a:rPr>
                        <a:t>Timer</a:t>
                      </a:r>
                      <a:endParaRPr sz="2000" b="1">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Helvetica Neue"/>
                          <a:ea typeface="Helvetica Neue"/>
                          <a:cs typeface="Helvetica Neue"/>
                          <a:sym typeface="Helvetica Neue"/>
                        </a:rPr>
                        <a:t>Shows how long it takes to walk or how many heartbeats in an amount of time</a:t>
                      </a:r>
                      <a:endParaRPr sz="2000">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07"/>
          <p:cNvSpPr txBox="1">
            <a:spLocks noGrp="1"/>
          </p:cNvSpPr>
          <p:nvPr>
            <p:ph type="title"/>
          </p:nvPr>
        </p:nvSpPr>
        <p:spPr>
          <a:xfrm>
            <a:off x="658025" y="276075"/>
            <a:ext cx="101241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b="1"/>
              <a:t>Collecting information</a:t>
            </a:r>
            <a:endParaRPr/>
          </a:p>
        </p:txBody>
      </p:sp>
      <p:sp>
        <p:nvSpPr>
          <p:cNvPr id="866" name="Google Shape;866;p107"/>
          <p:cNvSpPr txBox="1">
            <a:spLocks noGrp="1"/>
          </p:cNvSpPr>
          <p:nvPr>
            <p:ph type="body" idx="1"/>
          </p:nvPr>
        </p:nvSpPr>
        <p:spPr>
          <a:xfrm>
            <a:off x="520861" y="1566000"/>
            <a:ext cx="11401063" cy="46206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a:p>
            <a:pPr marL="457200" lvl="0" indent="-457200" algn="l" rtl="0">
              <a:lnSpc>
                <a:spcPct val="90000"/>
              </a:lnSpc>
              <a:spcBef>
                <a:spcPts val="0"/>
              </a:spcBef>
              <a:spcAft>
                <a:spcPts val="0"/>
              </a:spcAft>
              <a:buSzPts val="3600"/>
              <a:buChar char="•"/>
            </a:pPr>
            <a:r>
              <a:rPr lang="en-US"/>
              <a:t>Sometimes before and after the medicine or activity</a:t>
            </a:r>
            <a:endParaRPr/>
          </a:p>
          <a:p>
            <a:pPr marL="457200" lvl="0" indent="-457200" algn="l" rtl="0">
              <a:lnSpc>
                <a:spcPct val="90000"/>
              </a:lnSpc>
              <a:spcBef>
                <a:spcPts val="0"/>
              </a:spcBef>
              <a:spcAft>
                <a:spcPts val="0"/>
              </a:spcAft>
              <a:buSzPts val="3600"/>
              <a:buChar char="•"/>
            </a:pPr>
            <a:r>
              <a:rPr lang="en-US"/>
              <a:t>Sometimes during the process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ctr" rtl="0">
              <a:spcBef>
                <a:spcPts val="0"/>
              </a:spcBef>
              <a:spcAft>
                <a:spcPts val="0"/>
              </a:spcAft>
              <a:buNone/>
            </a:pPr>
            <a:r>
              <a:rPr lang="en-US" b="1"/>
              <a:t>Always follow rules </a:t>
            </a:r>
            <a:endParaRPr b="1"/>
          </a:p>
          <a:p>
            <a:pPr marL="0" lvl="0" indent="0" algn="ctr" rtl="0">
              <a:spcBef>
                <a:spcPts val="0"/>
              </a:spcBef>
              <a:spcAft>
                <a:spcPts val="0"/>
              </a:spcAft>
              <a:buNone/>
            </a:pPr>
            <a:r>
              <a:rPr lang="en-US" b="1"/>
              <a:t>about collecting and storing information!</a:t>
            </a:r>
            <a:endParaRPr b="1"/>
          </a:p>
          <a:p>
            <a:pPr marL="342900" lvl="0" indent="-203200" algn="l" rtl="0">
              <a:lnSpc>
                <a:spcPct val="90000"/>
              </a:lnSpc>
              <a:spcBef>
                <a:spcPts val="0"/>
              </a:spcBef>
              <a:spcAft>
                <a:spcPts val="0"/>
              </a:spcAft>
              <a:buSzPts val="2200"/>
              <a:buNone/>
            </a:pPr>
            <a:endParaRPr/>
          </a:p>
          <a:p>
            <a:pPr marL="139700" lvl="0" indent="0" algn="l" rtl="0">
              <a:lnSpc>
                <a:spcPct val="90000"/>
              </a:lnSpc>
              <a:spcBef>
                <a:spcPts val="0"/>
              </a:spcBef>
              <a:spcAft>
                <a:spcPts val="0"/>
              </a:spcAft>
              <a:buSzPts val="2200"/>
              <a:buNone/>
            </a:pPr>
            <a:endParaRPr sz="2200" b="0" i="0" u="none" strike="noStrike" cap="none">
              <a:solidFill>
                <a:schemeClr val="dk1"/>
              </a:solidFill>
              <a:latin typeface="Corbel"/>
              <a:ea typeface="Corbel"/>
              <a:cs typeface="Corbel"/>
              <a:sym typeface="Corbel"/>
            </a:endParaRPr>
          </a:p>
        </p:txBody>
      </p:sp>
      <p:sp>
        <p:nvSpPr>
          <p:cNvPr id="867" name="Google Shape;867;p107"/>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88</a:t>
            </a:fld>
            <a:endParaRP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08"/>
          <p:cNvSpPr txBox="1">
            <a:spLocks noGrp="1"/>
          </p:cNvSpPr>
          <p:nvPr>
            <p:ph type="title"/>
          </p:nvPr>
        </p:nvSpPr>
        <p:spPr>
          <a:xfrm>
            <a:off x="431100" y="276075"/>
            <a:ext cx="101241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What do they collect? Where does it go?</a:t>
            </a:r>
            <a:endParaRPr/>
          </a:p>
        </p:txBody>
      </p:sp>
      <p:sp>
        <p:nvSpPr>
          <p:cNvPr id="873" name="Google Shape;873;p108"/>
          <p:cNvSpPr txBox="1">
            <a:spLocks noGrp="1"/>
          </p:cNvSpPr>
          <p:nvPr>
            <p:ph type="body" idx="1"/>
          </p:nvPr>
        </p:nvSpPr>
        <p:spPr>
          <a:xfrm>
            <a:off x="520850" y="1566000"/>
            <a:ext cx="10699500" cy="462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457200" algn="l" rtl="0">
              <a:spcBef>
                <a:spcPts val="0"/>
              </a:spcBef>
              <a:spcAft>
                <a:spcPts val="0"/>
              </a:spcAft>
              <a:buSzPts val="3600"/>
              <a:buChar char="•"/>
            </a:pPr>
            <a:r>
              <a:rPr lang="en-US"/>
              <a:t>They collect blood, saliva and other types of human tissue or information</a:t>
            </a:r>
            <a:endParaRPr b="1"/>
          </a:p>
          <a:p>
            <a:pPr marL="457200" lvl="0" indent="-457200" algn="l" rtl="0">
              <a:spcBef>
                <a:spcPts val="0"/>
              </a:spcBef>
              <a:spcAft>
                <a:spcPts val="0"/>
              </a:spcAft>
              <a:buSzPts val="3600"/>
              <a:buChar char="•"/>
            </a:pPr>
            <a:r>
              <a:rPr lang="en-US"/>
              <a:t>Keep it in places called </a:t>
            </a:r>
            <a:r>
              <a:rPr lang="en-US" b="1"/>
              <a:t>bio-repositories </a:t>
            </a:r>
            <a:r>
              <a:rPr lang="en-US"/>
              <a:t>or</a:t>
            </a:r>
            <a:r>
              <a:rPr lang="en-US" b="1"/>
              <a:t> data banks </a:t>
            </a:r>
            <a:r>
              <a:rPr lang="en-US"/>
              <a:t>where they are kept safe</a:t>
            </a:r>
            <a:endParaRPr/>
          </a:p>
          <a:p>
            <a:pPr marL="0" lvl="0" indent="0" algn="l" rtl="0">
              <a:spcBef>
                <a:spcPts val="0"/>
              </a:spcBef>
              <a:spcAft>
                <a:spcPts val="0"/>
              </a:spcAft>
              <a:buNone/>
            </a:pPr>
            <a:endParaRPr/>
          </a:p>
          <a:p>
            <a:pPr marL="342900" lvl="0" indent="-203200" algn="l" rtl="0">
              <a:lnSpc>
                <a:spcPct val="90000"/>
              </a:lnSpc>
              <a:spcBef>
                <a:spcPts val="0"/>
              </a:spcBef>
              <a:spcAft>
                <a:spcPts val="0"/>
              </a:spcAft>
              <a:buSzPts val="2200"/>
              <a:buNone/>
            </a:pPr>
            <a:endParaRPr sz="2200" b="0" i="0" u="none" strike="noStrike" cap="none">
              <a:solidFill>
                <a:schemeClr val="dk1"/>
              </a:solidFill>
              <a:latin typeface="Corbel"/>
              <a:ea typeface="Corbel"/>
              <a:cs typeface="Corbel"/>
              <a:sym typeface="Corbel"/>
            </a:endParaRPr>
          </a:p>
        </p:txBody>
      </p:sp>
      <p:sp>
        <p:nvSpPr>
          <p:cNvPr id="874" name="Google Shape;874;p108"/>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875" name="Google Shape;875;p108"/>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89</a:t>
            </a:fld>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92126" y="2238488"/>
            <a:ext cx="6949500" cy="31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200">
                <a:latin typeface="Proxima Nova"/>
                <a:ea typeface="Proxima Nova"/>
                <a:cs typeface="Proxima Nova"/>
                <a:sym typeface="Proxima Nova"/>
              </a:rPr>
              <a:t>Communities and Health</a:t>
            </a:r>
            <a:endParaRPr sz="4200">
              <a:latin typeface="Proxima Nova"/>
              <a:ea typeface="Proxima Nova"/>
              <a:cs typeface="Proxima Nova"/>
              <a:sym typeface="Proxima Nova"/>
            </a:endParaRPr>
          </a:p>
        </p:txBody>
      </p:sp>
      <p:sp>
        <p:nvSpPr>
          <p:cNvPr id="155" name="Google Shape;155;p2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09"/>
          <p:cNvSpPr txBox="1">
            <a:spLocks noGrp="1"/>
          </p:cNvSpPr>
          <p:nvPr>
            <p:ph type="title"/>
          </p:nvPr>
        </p:nvSpPr>
        <p:spPr>
          <a:xfrm>
            <a:off x="410400" y="276075"/>
            <a:ext cx="101241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50"/>
              <a:buFont typeface="Corbel"/>
              <a:buNone/>
            </a:pPr>
            <a:r>
              <a:rPr lang="en-US" sz="3400"/>
              <a:t>How is</a:t>
            </a:r>
            <a:r>
              <a:rPr lang="en-US" sz="3400" b="1"/>
              <a:t> information </a:t>
            </a:r>
            <a:r>
              <a:rPr lang="en-US" sz="3400"/>
              <a:t>stored?</a:t>
            </a:r>
            <a:endParaRPr/>
          </a:p>
        </p:txBody>
      </p:sp>
      <p:sp>
        <p:nvSpPr>
          <p:cNvPr id="881" name="Google Shape;881;p109"/>
          <p:cNvSpPr txBox="1">
            <a:spLocks noGrp="1"/>
          </p:cNvSpPr>
          <p:nvPr>
            <p:ph type="body" idx="1"/>
          </p:nvPr>
        </p:nvSpPr>
        <p:spPr>
          <a:xfrm>
            <a:off x="520850" y="1566000"/>
            <a:ext cx="10699500" cy="462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457200" algn="l" rtl="0">
              <a:spcBef>
                <a:spcPts val="0"/>
              </a:spcBef>
              <a:spcAft>
                <a:spcPts val="0"/>
              </a:spcAft>
              <a:buSzPts val="3600"/>
              <a:buChar char="•"/>
            </a:pPr>
            <a:r>
              <a:rPr lang="en-US"/>
              <a:t>No names are attached to your information</a:t>
            </a:r>
            <a:endParaRPr/>
          </a:p>
          <a:p>
            <a:pPr marL="457200" lvl="0" indent="-457200" algn="l" rtl="0">
              <a:spcBef>
                <a:spcPts val="0"/>
              </a:spcBef>
              <a:spcAft>
                <a:spcPts val="0"/>
              </a:spcAft>
              <a:buSzPts val="3600"/>
              <a:buChar char="•"/>
            </a:pPr>
            <a:r>
              <a:rPr lang="en-US"/>
              <a:t>Sometimes, samples are used for other studies, too, </a:t>
            </a:r>
            <a:r>
              <a:rPr lang="en-US" b="1"/>
              <a:t>but only if the person said it was okay</a:t>
            </a:r>
            <a:endParaRPr b="1"/>
          </a:p>
          <a:p>
            <a:pPr marL="342900" lvl="0" indent="-203200" algn="l" rtl="0">
              <a:lnSpc>
                <a:spcPct val="90000"/>
              </a:lnSpc>
              <a:spcBef>
                <a:spcPts val="0"/>
              </a:spcBef>
              <a:spcAft>
                <a:spcPts val="0"/>
              </a:spcAft>
              <a:buSzPts val="2200"/>
              <a:buNone/>
            </a:pPr>
            <a:endParaRPr sz="2200" b="1" i="0" u="none" strike="noStrike" cap="none">
              <a:solidFill>
                <a:schemeClr val="dk1"/>
              </a:solidFill>
              <a:latin typeface="Corbel"/>
              <a:ea typeface="Corbel"/>
              <a:cs typeface="Corbel"/>
              <a:sym typeface="Corbel"/>
            </a:endParaRPr>
          </a:p>
        </p:txBody>
      </p:sp>
      <p:sp>
        <p:nvSpPr>
          <p:cNvPr id="882" name="Google Shape;882;p109"/>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883" name="Google Shape;883;p109"/>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90</a:t>
            </a:fld>
            <a:endParaRPr/>
          </a:p>
        </p:txBody>
      </p: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10"/>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Keeping track of information helps...</a:t>
            </a:r>
            <a:endParaRPr/>
          </a:p>
        </p:txBody>
      </p:sp>
      <p:sp>
        <p:nvSpPr>
          <p:cNvPr id="890" name="Google Shape;890;p110"/>
          <p:cNvSpPr txBox="1">
            <a:spLocks noGrp="1"/>
          </p:cNvSpPr>
          <p:nvPr>
            <p:ph type="body" idx="1"/>
          </p:nvPr>
        </p:nvSpPr>
        <p:spPr>
          <a:xfrm>
            <a:off x="1409700" y="1556275"/>
            <a:ext cx="5578500" cy="4620600"/>
          </a:xfrm>
          <a:prstGeom prst="rect">
            <a:avLst/>
          </a:prstGeom>
        </p:spPr>
        <p:txBody>
          <a:bodyPr spcFirstLastPara="1" wrap="square" lIns="91425" tIns="91425" rIns="91425" bIns="91425" anchor="t" anchorCtr="0">
            <a:noAutofit/>
          </a:bodyPr>
          <a:lstStyle/>
          <a:p>
            <a:pPr marL="457200" lvl="0" indent="-457200" algn="l" rtl="0">
              <a:spcBef>
                <a:spcPts val="1100"/>
              </a:spcBef>
              <a:spcAft>
                <a:spcPts val="0"/>
              </a:spcAft>
              <a:buSzPts val="3600"/>
              <a:buChar char="•"/>
            </a:pPr>
            <a:r>
              <a:rPr lang="en-US"/>
              <a:t>Make sure you have </a:t>
            </a:r>
            <a:r>
              <a:rPr lang="en-US" b="1"/>
              <a:t>proof </a:t>
            </a:r>
            <a:r>
              <a:rPr lang="en-US"/>
              <a:t>that the experiment actually works</a:t>
            </a:r>
            <a:endParaRPr/>
          </a:p>
          <a:p>
            <a:pPr marL="457200" lvl="0" indent="-457200" algn="l" rtl="0">
              <a:spcBef>
                <a:spcPts val="0"/>
              </a:spcBef>
              <a:spcAft>
                <a:spcPts val="0"/>
              </a:spcAft>
              <a:buSzPts val="3600"/>
              <a:buChar char="•"/>
            </a:pPr>
            <a:r>
              <a:rPr lang="en-US"/>
              <a:t>Understand </a:t>
            </a:r>
            <a:r>
              <a:rPr lang="en-US" b="1"/>
              <a:t>why things happened</a:t>
            </a:r>
            <a:endParaRPr b="1"/>
          </a:p>
          <a:p>
            <a:pPr marL="457200" lvl="0" indent="-457200" algn="l" rtl="0">
              <a:spcBef>
                <a:spcPts val="0"/>
              </a:spcBef>
              <a:spcAft>
                <a:spcPts val="0"/>
              </a:spcAft>
              <a:buSzPts val="3600"/>
              <a:buChar char="•"/>
            </a:pPr>
            <a:r>
              <a:rPr lang="en-US"/>
              <a:t>Creates </a:t>
            </a:r>
            <a:r>
              <a:rPr lang="en-US" b="1"/>
              <a:t>a record </a:t>
            </a:r>
            <a:r>
              <a:rPr lang="en-US"/>
              <a:t>in case you need to go back</a:t>
            </a:r>
            <a:endParaRPr/>
          </a:p>
        </p:txBody>
      </p:sp>
      <p:sp>
        <p:nvSpPr>
          <p:cNvPr id="891" name="Google Shape;891;p110"/>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91</a:t>
            </a:fld>
            <a:endParaRPr/>
          </a:p>
        </p:txBody>
      </p:sp>
      <p:pic>
        <p:nvPicPr>
          <p:cNvPr id="892" name="Google Shape;892;p110"/>
          <p:cNvPicPr preferRelativeResize="0"/>
          <p:nvPr/>
        </p:nvPicPr>
        <p:blipFill>
          <a:blip r:embed="rId3">
            <a:alphaModFix/>
          </a:blip>
          <a:stretch>
            <a:fillRect/>
          </a:stretch>
        </p:blipFill>
        <p:spPr>
          <a:xfrm>
            <a:off x="6988200" y="1257562"/>
            <a:ext cx="5093613" cy="509361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11"/>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92</a:t>
            </a:fld>
            <a:endParaRPr/>
          </a:p>
        </p:txBody>
      </p:sp>
      <p:sp>
        <p:nvSpPr>
          <p:cNvPr id="899" name="Google Shape;899;p111"/>
          <p:cNvSpPr txBox="1">
            <a:spLocks noGrp="1"/>
          </p:cNvSpPr>
          <p:nvPr>
            <p:ph type="title"/>
          </p:nvPr>
        </p:nvSpPr>
        <p:spPr>
          <a:xfrm>
            <a:off x="1410025" y="27608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Ideas about research</a:t>
            </a:r>
            <a:endParaRPr/>
          </a:p>
        </p:txBody>
      </p:sp>
      <p:sp>
        <p:nvSpPr>
          <p:cNvPr id="900" name="Google Shape;900;p111"/>
          <p:cNvSpPr txBox="1">
            <a:spLocks noGrp="1"/>
          </p:cNvSpPr>
          <p:nvPr>
            <p:ph type="body" idx="1"/>
          </p:nvPr>
        </p:nvSpPr>
        <p:spPr>
          <a:xfrm>
            <a:off x="1410026" y="1536613"/>
            <a:ext cx="9372000" cy="46206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r>
              <a:rPr lang="en-US">
                <a:solidFill>
                  <a:srgbClr val="000000"/>
                </a:solidFill>
              </a:rPr>
              <a:t>✎ You are chatting with different people at a party and they ask what you do. </a:t>
            </a:r>
            <a:endParaRPr>
              <a:solidFill>
                <a:srgbClr val="000000"/>
              </a:solidFill>
            </a:endParaRPr>
          </a:p>
          <a:p>
            <a:pPr marL="0" lvl="0" indent="0" algn="l" rtl="0">
              <a:spcBef>
                <a:spcPts val="1100"/>
              </a:spcBef>
              <a:spcAft>
                <a:spcPts val="0"/>
              </a:spcAft>
              <a:buNone/>
            </a:pPr>
            <a:endParaRPr>
              <a:solidFill>
                <a:srgbClr val="000000"/>
              </a:solidFill>
            </a:endParaRPr>
          </a:p>
          <a:p>
            <a:pPr marL="0" lvl="0" indent="0" algn="l" rtl="0">
              <a:spcBef>
                <a:spcPts val="1100"/>
              </a:spcBef>
              <a:spcAft>
                <a:spcPts val="0"/>
              </a:spcAft>
              <a:buNone/>
            </a:pPr>
            <a:r>
              <a:rPr lang="en-US">
                <a:solidFill>
                  <a:srgbClr val="000000"/>
                </a:solidFill>
              </a:rPr>
              <a:t>Take a look at some ideas they may have about research and think about what you might say.</a:t>
            </a:r>
            <a:endParaRPr>
              <a:solidFill>
                <a:srgbClr val="00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12"/>
          <p:cNvSpPr txBox="1">
            <a:spLocks noGrp="1"/>
          </p:cNvSpPr>
          <p:nvPr>
            <p:ph type="title"/>
          </p:nvPr>
        </p:nvSpPr>
        <p:spPr>
          <a:xfrm>
            <a:off x="392126" y="2238488"/>
            <a:ext cx="6949500" cy="314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a:solidFill>
                  <a:srgbClr val="FFFFFF"/>
                </a:solidFill>
              </a:rPr>
              <a:t>Participant Rights</a:t>
            </a:r>
            <a:endParaRPr sz="3600">
              <a:solidFill>
                <a:srgbClr val="FFFFFF"/>
              </a:solidFill>
              <a:latin typeface="Helvetica Neue"/>
              <a:ea typeface="Helvetica Neue"/>
              <a:cs typeface="Helvetica Neue"/>
              <a:sym typeface="Helvetica Neue"/>
            </a:endParaRPr>
          </a:p>
        </p:txBody>
      </p:sp>
      <p:sp>
        <p:nvSpPr>
          <p:cNvPr id="907" name="Google Shape;907;p11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3"/>
          <p:cNvSpPr txBox="1">
            <a:spLocks noGrp="1"/>
          </p:cNvSpPr>
          <p:nvPr>
            <p:ph type="title" idx="4294967295"/>
          </p:nvPr>
        </p:nvSpPr>
        <p:spPr>
          <a:xfrm>
            <a:off x="574400" y="2519600"/>
            <a:ext cx="11043300" cy="202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060"/>
              <a:buFont typeface="Corbel"/>
              <a:buNone/>
            </a:pPr>
            <a:r>
              <a:rPr lang="en-US" sz="3060" b="1"/>
              <a:t>Keeping people safe: </a:t>
            </a:r>
            <a:endParaRPr sz="3060" b="1"/>
          </a:p>
          <a:p>
            <a:pPr marL="0" marR="0" lvl="0" indent="0" algn="l" rtl="0">
              <a:lnSpc>
                <a:spcPct val="100000"/>
              </a:lnSpc>
              <a:spcBef>
                <a:spcPts val="0"/>
              </a:spcBef>
              <a:spcAft>
                <a:spcPts val="0"/>
              </a:spcAft>
              <a:buClr>
                <a:schemeClr val="accent1"/>
              </a:buClr>
              <a:buSzPts val="3060"/>
              <a:buFont typeface="Corbel"/>
              <a:buNone/>
            </a:pPr>
            <a:r>
              <a:rPr lang="en-US" sz="3060" u="sng">
                <a:hlinkClick r:id="rId3"/>
              </a:rPr>
              <a:t>The Milgram Experiment</a:t>
            </a:r>
            <a:endParaRPr sz="3060"/>
          </a:p>
        </p:txBody>
      </p:sp>
      <p:sp>
        <p:nvSpPr>
          <p:cNvPr id="914" name="Google Shape;914;p113"/>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915" name="Google Shape;915;p11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14"/>
          <p:cNvSpPr txBox="1">
            <a:spLocks noGrp="1"/>
          </p:cNvSpPr>
          <p:nvPr>
            <p:ph type="title"/>
          </p:nvPr>
        </p:nvSpPr>
        <p:spPr>
          <a:xfrm>
            <a:off x="415650" y="1345217"/>
            <a:ext cx="11360700" cy="978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What kind of rights do participants have today? </a:t>
            </a:r>
            <a:endParaRPr/>
          </a:p>
        </p:txBody>
      </p:sp>
      <p:sp>
        <p:nvSpPr>
          <p:cNvPr id="922" name="Google Shape;922;p1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US">
                <a:solidFill>
                  <a:schemeClr val="dk2"/>
                </a:solidFill>
              </a:rPr>
              <a:t>95</a:t>
            </a:fld>
            <a:endParaRPr>
              <a:solidFill>
                <a:schemeClr val="dk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15"/>
          <p:cNvSpPr txBox="1">
            <a:spLocks noGrp="1"/>
          </p:cNvSpPr>
          <p:nvPr>
            <p:ph type="title"/>
          </p:nvPr>
        </p:nvSpPr>
        <p:spPr>
          <a:xfrm>
            <a:off x="14100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00"/>
              <a:buFont typeface="Corbel"/>
              <a:buNone/>
            </a:pPr>
            <a:r>
              <a:rPr lang="en-US" sz="3600"/>
              <a:t>What is the IRB?</a:t>
            </a:r>
            <a:endParaRPr sz="3600"/>
          </a:p>
        </p:txBody>
      </p:sp>
      <p:sp>
        <p:nvSpPr>
          <p:cNvPr id="928" name="Google Shape;928;p115"/>
          <p:cNvSpPr txBox="1">
            <a:spLocks noGrp="1"/>
          </p:cNvSpPr>
          <p:nvPr>
            <p:ph type="body" idx="1"/>
          </p:nvPr>
        </p:nvSpPr>
        <p:spPr>
          <a:xfrm>
            <a:off x="1431751" y="1459575"/>
            <a:ext cx="93720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b="1"/>
              <a:t>Institutional Review Board</a:t>
            </a:r>
            <a:r>
              <a:rPr lang="en-US"/>
              <a:t>, or </a:t>
            </a:r>
            <a:r>
              <a:rPr lang="en-US" b="1"/>
              <a:t>IRB</a:t>
            </a:r>
            <a:r>
              <a:rPr lang="en-US"/>
              <a:t>, a group of people that are chosen to review the plans for a research study to make sure it is acceptable</a:t>
            </a:r>
            <a:endParaRPr/>
          </a:p>
          <a:p>
            <a:pPr marL="0" marR="0" lvl="0" indent="0" algn="l" rtl="0">
              <a:lnSpc>
                <a:spcPct val="90000"/>
              </a:lnSpc>
              <a:spcBef>
                <a:spcPts val="0"/>
              </a:spcBef>
              <a:spcAft>
                <a:spcPts val="0"/>
              </a:spcAft>
              <a:buClr>
                <a:schemeClr val="dk1"/>
              </a:buClr>
              <a:buSzPts val="2200"/>
              <a:buFont typeface="Arial"/>
              <a:buNone/>
            </a:pPr>
            <a:endParaRPr/>
          </a:p>
          <a:p>
            <a:pPr marL="0" marR="0" lvl="0" indent="0" algn="l" rtl="0">
              <a:lnSpc>
                <a:spcPct val="90000"/>
              </a:lnSpc>
              <a:spcBef>
                <a:spcPts val="0"/>
              </a:spcBef>
              <a:spcAft>
                <a:spcPts val="0"/>
              </a:spcAft>
              <a:buClr>
                <a:schemeClr val="dk1"/>
              </a:buClr>
              <a:buSzPts val="2200"/>
              <a:buFont typeface="Arial"/>
              <a:buNone/>
            </a:pPr>
            <a:r>
              <a:rPr lang="en-US"/>
              <a:t>The IRB</a:t>
            </a:r>
            <a:endParaRPr/>
          </a:p>
          <a:p>
            <a:pPr marL="457200" marR="0" lvl="0" indent="-457200" algn="l" rtl="0">
              <a:lnSpc>
                <a:spcPct val="90000"/>
              </a:lnSpc>
              <a:spcBef>
                <a:spcPts val="0"/>
              </a:spcBef>
              <a:spcAft>
                <a:spcPts val="0"/>
              </a:spcAft>
              <a:buSzPts val="3600"/>
              <a:buChar char="•"/>
            </a:pPr>
            <a:r>
              <a:rPr lang="en-US"/>
              <a:t>Makes sure all </a:t>
            </a:r>
            <a:r>
              <a:rPr lang="en-US" b="1"/>
              <a:t>studies are ethically done</a:t>
            </a:r>
            <a:r>
              <a:rPr lang="en-US"/>
              <a:t> </a:t>
            </a:r>
            <a:endParaRPr/>
          </a:p>
          <a:p>
            <a:pPr marL="457200" marR="0" lvl="0" indent="-457200" algn="l" rtl="0">
              <a:lnSpc>
                <a:spcPct val="90000"/>
              </a:lnSpc>
              <a:spcBef>
                <a:spcPts val="0"/>
              </a:spcBef>
              <a:spcAft>
                <a:spcPts val="0"/>
              </a:spcAft>
              <a:buSzPts val="3600"/>
              <a:buChar char="•"/>
            </a:pPr>
            <a:r>
              <a:rPr lang="en-US"/>
              <a:t>Makes sure </a:t>
            </a:r>
            <a:r>
              <a:rPr lang="en-US" b="1"/>
              <a:t>rules and laws are followed</a:t>
            </a:r>
            <a:endParaRPr b="1"/>
          </a:p>
          <a:p>
            <a:pPr marL="457200" lvl="0" indent="-457200" algn="l" rtl="0">
              <a:spcBef>
                <a:spcPts val="0"/>
              </a:spcBef>
              <a:spcAft>
                <a:spcPts val="0"/>
              </a:spcAft>
              <a:buSzPts val="3600"/>
              <a:buChar char="•"/>
            </a:pPr>
            <a:r>
              <a:rPr lang="en-US"/>
              <a:t>Make sure the </a:t>
            </a:r>
            <a:r>
              <a:rPr lang="en-US" b="1"/>
              <a:t>research plan is honest </a:t>
            </a:r>
            <a:endParaRPr b="1"/>
          </a:p>
          <a:p>
            <a:pPr marL="0" marR="0" lvl="0" indent="0" algn="l" rtl="0">
              <a:lnSpc>
                <a:spcPct val="90000"/>
              </a:lnSpc>
              <a:spcBef>
                <a:spcPts val="0"/>
              </a:spcBef>
              <a:spcAft>
                <a:spcPts val="0"/>
              </a:spcAft>
              <a:buClr>
                <a:schemeClr val="dk1"/>
              </a:buClr>
              <a:buSzPts val="2200"/>
              <a:buFont typeface="Arial"/>
              <a:buNone/>
            </a:pPr>
            <a:endParaRPr>
              <a:highlight>
                <a:srgbClr val="EA9999"/>
              </a:highlight>
            </a:endParaRPr>
          </a:p>
          <a:p>
            <a:pPr marL="0" marR="0" lvl="0" indent="0" algn="l" rtl="0">
              <a:lnSpc>
                <a:spcPct val="90000"/>
              </a:lnSpc>
              <a:spcBef>
                <a:spcPts val="0"/>
              </a:spcBef>
              <a:spcAft>
                <a:spcPts val="0"/>
              </a:spcAft>
              <a:buClr>
                <a:schemeClr val="dk1"/>
              </a:buClr>
              <a:buSzPts val="2200"/>
              <a:buFont typeface="Arial"/>
              <a:buNone/>
            </a:pPr>
            <a:endParaRPr/>
          </a:p>
          <a:p>
            <a:pPr marL="0" lvl="0" indent="0" algn="l" rtl="0">
              <a:lnSpc>
                <a:spcPct val="115000"/>
              </a:lnSpc>
              <a:spcBef>
                <a:spcPts val="0"/>
              </a:spcBef>
              <a:spcAft>
                <a:spcPts val="0"/>
              </a:spcAft>
              <a:buClr>
                <a:srgbClr val="000000"/>
              </a:buClr>
              <a:buSzPts val="1100"/>
              <a:buFont typeface="Arial"/>
              <a:buNone/>
            </a:pPr>
            <a:endParaRPr/>
          </a:p>
          <a:p>
            <a:pPr marL="210312" marR="0" lvl="0" indent="-210312" algn="l" rtl="0">
              <a:lnSpc>
                <a:spcPct val="90000"/>
              </a:lnSpc>
              <a:spcBef>
                <a:spcPts val="0"/>
              </a:spcBef>
              <a:spcAft>
                <a:spcPts val="0"/>
              </a:spcAft>
              <a:buClr>
                <a:schemeClr val="dk1"/>
              </a:buClr>
              <a:buSzPts val="2200"/>
              <a:buFont typeface="Arial"/>
              <a:buNone/>
            </a:pPr>
            <a:endParaRPr/>
          </a:p>
        </p:txBody>
      </p:sp>
      <p:sp>
        <p:nvSpPr>
          <p:cNvPr id="929" name="Google Shape;929;p115"/>
          <p:cNvSpPr txBox="1">
            <a:spLocks noGrp="1"/>
          </p:cNvSpPr>
          <p:nvPr>
            <p:ph type="dt" idx="10"/>
          </p:nvPr>
        </p:nvSpPr>
        <p:spPr>
          <a:xfrm>
            <a:off x="431100" y="6629400"/>
            <a:ext cx="1000661"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930" name="Google Shape;930;p115"/>
          <p:cNvSpPr txBox="1">
            <a:spLocks noGrp="1"/>
          </p:cNvSpPr>
          <p:nvPr>
            <p:ph type="sldNum" idx="12"/>
          </p:nvPr>
        </p:nvSpPr>
        <p:spPr>
          <a:xfrm>
            <a:off x="0" y="6629400"/>
            <a:ext cx="410401"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96</a:t>
            </a:fld>
            <a:endParaRPr/>
          </a:p>
        </p:txBody>
      </p:sp>
      <p:pic>
        <p:nvPicPr>
          <p:cNvPr id="931" name="Google Shape;931;p115" descr="thEVYXNWNS.jpg"/>
          <p:cNvPicPr preferRelativeResize="0"/>
          <p:nvPr/>
        </p:nvPicPr>
        <p:blipFill rotWithShape="1">
          <a:blip r:embed="rId3">
            <a:alphaModFix/>
          </a:blip>
          <a:srcRect l="5320" t="4463" b="7677"/>
          <a:stretch/>
        </p:blipFill>
        <p:spPr>
          <a:xfrm>
            <a:off x="9878098" y="276075"/>
            <a:ext cx="1854552" cy="1183500"/>
          </a:xfrm>
          <a:prstGeom prst="rect">
            <a:avLst/>
          </a:prstGeom>
          <a:noFill/>
          <a:ln>
            <a:noFill/>
          </a:ln>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16"/>
          <p:cNvSpPr txBox="1">
            <a:spLocks noGrp="1"/>
          </p:cNvSpPr>
          <p:nvPr>
            <p:ph type="title"/>
          </p:nvPr>
        </p:nvSpPr>
        <p:spPr>
          <a:xfrm>
            <a:off x="1302825" y="276087"/>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00"/>
              <a:buFont typeface="Corbel"/>
              <a:buNone/>
            </a:pPr>
            <a:r>
              <a:rPr lang="en-US" sz="3600"/>
              <a:t>What else does the IRB do?</a:t>
            </a:r>
            <a:endParaRPr sz="3600"/>
          </a:p>
        </p:txBody>
      </p:sp>
      <p:sp>
        <p:nvSpPr>
          <p:cNvPr id="937" name="Google Shape;937;p116"/>
          <p:cNvSpPr txBox="1">
            <a:spLocks noGrp="1"/>
          </p:cNvSpPr>
          <p:nvPr>
            <p:ph type="body" idx="1"/>
          </p:nvPr>
        </p:nvSpPr>
        <p:spPr>
          <a:xfrm>
            <a:off x="1221475" y="1920688"/>
            <a:ext cx="10541100" cy="46206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SzPts val="3600"/>
              <a:buChar char="•"/>
            </a:pPr>
            <a:r>
              <a:rPr lang="en-US"/>
              <a:t>Makes sure </a:t>
            </a:r>
            <a:r>
              <a:rPr lang="en-US" b="1"/>
              <a:t>people freely agree </a:t>
            </a:r>
            <a:r>
              <a:rPr lang="en-US"/>
              <a:t>to be in the study</a:t>
            </a:r>
            <a:endParaRPr/>
          </a:p>
          <a:p>
            <a:pPr marL="457200" lvl="0" indent="-457200" algn="l" rtl="0">
              <a:lnSpc>
                <a:spcPct val="115000"/>
              </a:lnSpc>
              <a:spcBef>
                <a:spcPts val="0"/>
              </a:spcBef>
              <a:spcAft>
                <a:spcPts val="0"/>
              </a:spcAft>
              <a:buSzPts val="3600"/>
              <a:buChar char="•"/>
            </a:pPr>
            <a:r>
              <a:rPr lang="en-US"/>
              <a:t>Makes sure </a:t>
            </a:r>
            <a:r>
              <a:rPr lang="en-US" b="1"/>
              <a:t>people understand</a:t>
            </a:r>
            <a:r>
              <a:rPr lang="en-US"/>
              <a:t> what will happen to them in the study</a:t>
            </a:r>
            <a:endParaRPr/>
          </a:p>
          <a:p>
            <a:pPr marL="457200" lvl="0" indent="-457200" algn="l" rtl="0">
              <a:spcBef>
                <a:spcPts val="0"/>
              </a:spcBef>
              <a:spcAft>
                <a:spcPts val="0"/>
              </a:spcAft>
              <a:buSzPts val="3600"/>
              <a:buChar char="•"/>
            </a:pPr>
            <a:r>
              <a:rPr lang="en-US"/>
              <a:t>Makes sure </a:t>
            </a:r>
            <a:r>
              <a:rPr lang="en-US" b="1"/>
              <a:t>people will be treated well</a:t>
            </a:r>
            <a:r>
              <a:rPr lang="en-US"/>
              <a:t> and any hurt or pain is a small amount</a:t>
            </a:r>
            <a:endParaRPr/>
          </a:p>
          <a:p>
            <a:pPr marL="457200" lvl="0" indent="0" algn="l" rtl="0">
              <a:lnSpc>
                <a:spcPct val="100000"/>
              </a:lnSpc>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endParaRPr/>
          </a:p>
          <a:p>
            <a:pPr marL="210312" marR="0" lvl="0" indent="-210312" algn="l" rtl="0">
              <a:lnSpc>
                <a:spcPct val="90000"/>
              </a:lnSpc>
              <a:spcBef>
                <a:spcPts val="0"/>
              </a:spcBef>
              <a:spcAft>
                <a:spcPts val="0"/>
              </a:spcAft>
              <a:buClr>
                <a:schemeClr val="dk1"/>
              </a:buClr>
              <a:buSzPts val="2200"/>
              <a:buFont typeface="Arial"/>
              <a:buNone/>
            </a:pPr>
            <a:endParaRPr/>
          </a:p>
        </p:txBody>
      </p:sp>
      <p:sp>
        <p:nvSpPr>
          <p:cNvPr id="938" name="Google Shape;938;p116"/>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97</a:t>
            </a:fld>
            <a:endParaRPr/>
          </a:p>
        </p:txBody>
      </p:sp>
      <p:pic>
        <p:nvPicPr>
          <p:cNvPr id="939" name="Google Shape;939;p116" descr="thEVYXNWNS.jpg"/>
          <p:cNvPicPr preferRelativeResize="0"/>
          <p:nvPr/>
        </p:nvPicPr>
        <p:blipFill rotWithShape="1">
          <a:blip r:embed="rId3">
            <a:alphaModFix/>
          </a:blip>
          <a:srcRect l="5320" t="4463" b="7678"/>
          <a:stretch/>
        </p:blipFill>
        <p:spPr>
          <a:xfrm>
            <a:off x="9236625" y="130275"/>
            <a:ext cx="2714524" cy="1732300"/>
          </a:xfrm>
          <a:prstGeom prst="rect">
            <a:avLst/>
          </a:prstGeom>
          <a:noFill/>
          <a:ln>
            <a:noFill/>
          </a:ln>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17"/>
          <p:cNvSpPr txBox="1">
            <a:spLocks noGrp="1"/>
          </p:cNvSpPr>
          <p:nvPr>
            <p:ph type="title"/>
          </p:nvPr>
        </p:nvSpPr>
        <p:spPr>
          <a:xfrm>
            <a:off x="1302825" y="237112"/>
            <a:ext cx="9372000" cy="1183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SzPts val="800"/>
              <a:buFont typeface="Corbel"/>
              <a:buNone/>
            </a:pPr>
            <a:r>
              <a:rPr lang="en-US" sz="3600"/>
              <a:t>What else does the IRB do?</a:t>
            </a:r>
            <a:endParaRPr sz="3600"/>
          </a:p>
        </p:txBody>
      </p:sp>
      <p:sp>
        <p:nvSpPr>
          <p:cNvPr id="945" name="Google Shape;945;p117"/>
          <p:cNvSpPr txBox="1">
            <a:spLocks noGrp="1"/>
          </p:cNvSpPr>
          <p:nvPr>
            <p:ph type="body" idx="1"/>
          </p:nvPr>
        </p:nvSpPr>
        <p:spPr>
          <a:xfrm>
            <a:off x="1302825" y="1348950"/>
            <a:ext cx="10541100" cy="462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endParaRPr/>
          </a:p>
          <a:p>
            <a:pPr marL="0" lvl="0" indent="0" algn="l" rtl="0">
              <a:lnSpc>
                <a:spcPct val="115000"/>
              </a:lnSpc>
              <a:spcBef>
                <a:spcPts val="0"/>
              </a:spcBef>
              <a:spcAft>
                <a:spcPts val="0"/>
              </a:spcAft>
              <a:buNone/>
            </a:pPr>
            <a:endParaRPr/>
          </a:p>
          <a:p>
            <a:pPr marL="457200" lvl="0" indent="-457200" algn="l" rtl="0">
              <a:lnSpc>
                <a:spcPct val="115000"/>
              </a:lnSpc>
              <a:spcBef>
                <a:spcPts val="0"/>
              </a:spcBef>
              <a:spcAft>
                <a:spcPts val="0"/>
              </a:spcAft>
              <a:buSzPts val="3600"/>
              <a:buChar char="•"/>
            </a:pPr>
            <a:r>
              <a:rPr lang="en-US"/>
              <a:t>Makes sure researchers </a:t>
            </a:r>
            <a:r>
              <a:rPr lang="en-US" b="1"/>
              <a:t>follow the plan</a:t>
            </a:r>
            <a:endParaRPr b="1"/>
          </a:p>
          <a:p>
            <a:pPr marL="457200" lvl="0" indent="-457200" algn="l" rtl="0">
              <a:lnSpc>
                <a:spcPct val="115000"/>
              </a:lnSpc>
              <a:spcBef>
                <a:spcPts val="0"/>
              </a:spcBef>
              <a:spcAft>
                <a:spcPts val="0"/>
              </a:spcAft>
              <a:buSzPts val="3600"/>
              <a:buChar char="•"/>
            </a:pPr>
            <a:r>
              <a:rPr lang="en-US"/>
              <a:t>Approves the plan or </a:t>
            </a:r>
            <a:r>
              <a:rPr lang="en-US" b="1"/>
              <a:t>says if there needs to be changes</a:t>
            </a:r>
            <a:endParaRPr b="1"/>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endParaRPr/>
          </a:p>
          <a:p>
            <a:pPr marL="210312" marR="0" lvl="0" indent="-210312" algn="l" rtl="0">
              <a:lnSpc>
                <a:spcPct val="90000"/>
              </a:lnSpc>
              <a:spcBef>
                <a:spcPts val="0"/>
              </a:spcBef>
              <a:spcAft>
                <a:spcPts val="0"/>
              </a:spcAft>
              <a:buClr>
                <a:schemeClr val="dk1"/>
              </a:buClr>
              <a:buSzPts val="2200"/>
              <a:buFont typeface="Arial"/>
              <a:buNone/>
            </a:pPr>
            <a:endParaRPr/>
          </a:p>
        </p:txBody>
      </p:sp>
      <p:sp>
        <p:nvSpPr>
          <p:cNvPr id="946" name="Google Shape;946;p117"/>
          <p:cNvSpPr txBox="1">
            <a:spLocks noGrp="1"/>
          </p:cNvSpPr>
          <p:nvPr>
            <p:ph type="dt" idx="10"/>
          </p:nvPr>
        </p:nvSpPr>
        <p:spPr>
          <a:xfrm>
            <a:off x="431100" y="6629400"/>
            <a:ext cx="1000800" cy="22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87F00"/>
              </a:buClr>
              <a:buSzPts val="250"/>
              <a:buFont typeface="Arial"/>
              <a:buNone/>
            </a:pPr>
            <a:r>
              <a:rPr lang="en-US" sz="1000">
                <a:solidFill>
                  <a:srgbClr val="687F00"/>
                </a:solidFill>
                <a:latin typeface="Arial"/>
                <a:ea typeface="Arial"/>
                <a:cs typeface="Arial"/>
                <a:sym typeface="Arial"/>
              </a:rPr>
              <a:t>March, 2018</a:t>
            </a:r>
            <a:endParaRPr sz="1000">
              <a:solidFill>
                <a:srgbClr val="687F00"/>
              </a:solidFill>
              <a:latin typeface="Arial"/>
              <a:ea typeface="Arial"/>
              <a:cs typeface="Arial"/>
              <a:sym typeface="Arial"/>
            </a:endParaRPr>
          </a:p>
        </p:txBody>
      </p:sp>
      <p:sp>
        <p:nvSpPr>
          <p:cNvPr id="947" name="Google Shape;947;p117"/>
          <p:cNvSpPr txBox="1">
            <a:spLocks noGrp="1"/>
          </p:cNvSpPr>
          <p:nvPr>
            <p:ph type="sldNum" idx="12"/>
          </p:nvPr>
        </p:nvSpPr>
        <p:spPr>
          <a:xfrm>
            <a:off x="0" y="6629400"/>
            <a:ext cx="4104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98</a:t>
            </a:fld>
            <a:endParaRPr/>
          </a:p>
        </p:txBody>
      </p:sp>
      <p:pic>
        <p:nvPicPr>
          <p:cNvPr id="948" name="Google Shape;948;p117" descr="thEVYXNWNS.jpg"/>
          <p:cNvPicPr preferRelativeResize="0"/>
          <p:nvPr/>
        </p:nvPicPr>
        <p:blipFill rotWithShape="1">
          <a:blip r:embed="rId3">
            <a:alphaModFix/>
          </a:blip>
          <a:srcRect l="5320" t="4463" b="7678"/>
          <a:stretch/>
        </p:blipFill>
        <p:spPr>
          <a:xfrm>
            <a:off x="9236625" y="130275"/>
            <a:ext cx="2714524" cy="1732300"/>
          </a:xfrm>
          <a:prstGeom prst="rect">
            <a:avLst/>
          </a:prstGeom>
          <a:noFill/>
          <a:ln>
            <a:noFill/>
          </a:ln>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18"/>
          <p:cNvSpPr txBox="1">
            <a:spLocks noGrp="1"/>
          </p:cNvSpPr>
          <p:nvPr>
            <p:ph type="sldNum" idx="12"/>
          </p:nvPr>
        </p:nvSpPr>
        <p:spPr>
          <a:xfrm>
            <a:off x="0" y="6629400"/>
            <a:ext cx="410400" cy="228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687F00"/>
              </a:buClr>
              <a:buSzPts val="200"/>
              <a:buFont typeface="Corbel"/>
              <a:buNone/>
            </a:pPr>
            <a:fld id="{00000000-1234-1234-1234-123412341234}" type="slidenum">
              <a:rPr lang="en-US"/>
              <a:t>99</a:t>
            </a:fld>
            <a:endParaRPr/>
          </a:p>
        </p:txBody>
      </p:sp>
      <p:sp>
        <p:nvSpPr>
          <p:cNvPr id="955" name="Google Shape;955;p118"/>
          <p:cNvSpPr txBox="1">
            <a:spLocks noGrp="1"/>
          </p:cNvSpPr>
          <p:nvPr>
            <p:ph type="title"/>
          </p:nvPr>
        </p:nvSpPr>
        <p:spPr>
          <a:xfrm>
            <a:off x="2600175" y="516337"/>
            <a:ext cx="9372000" cy="11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What advice do you have?</a:t>
            </a:r>
            <a:endParaRPr/>
          </a:p>
        </p:txBody>
      </p:sp>
      <p:sp>
        <p:nvSpPr>
          <p:cNvPr id="956" name="Google Shape;956;p118"/>
          <p:cNvSpPr txBox="1">
            <a:spLocks noGrp="1"/>
          </p:cNvSpPr>
          <p:nvPr>
            <p:ph type="body" idx="1"/>
          </p:nvPr>
        </p:nvSpPr>
        <p:spPr>
          <a:xfrm>
            <a:off x="2736921" y="1759175"/>
            <a:ext cx="6442800" cy="93720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r>
              <a:rPr lang="en-US" sz="3000"/>
              <a:t>Check in with your neighbor about problems you notice with Dr. Jones’s study.</a:t>
            </a:r>
            <a:endParaRPr sz="3000"/>
          </a:p>
        </p:txBody>
      </p:sp>
      <p:pic>
        <p:nvPicPr>
          <p:cNvPr id="957" name="Google Shape;957;p118"/>
          <p:cNvPicPr preferRelativeResize="0"/>
          <p:nvPr/>
        </p:nvPicPr>
        <p:blipFill>
          <a:blip r:embed="rId3">
            <a:alphaModFix/>
          </a:blip>
          <a:stretch>
            <a:fillRect/>
          </a:stretch>
        </p:blipFill>
        <p:spPr>
          <a:xfrm>
            <a:off x="6637400" y="2995216"/>
            <a:ext cx="4817724" cy="3211826"/>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4223</Words>
  <Application>Microsoft Office PowerPoint</Application>
  <PresentationFormat>Widescreen</PresentationFormat>
  <Paragraphs>859</Paragraphs>
  <Slides>118</Slides>
  <Notes>118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118</vt:i4>
      </vt:variant>
    </vt:vector>
  </HeadingPairs>
  <TitlesOfParts>
    <vt:vector size="130" baseType="lpstr">
      <vt:lpstr>Roboto</vt:lpstr>
      <vt:lpstr>Corbel</vt:lpstr>
      <vt:lpstr>Proxima Nova Extrabold</vt:lpstr>
      <vt:lpstr>Source Code Pro</vt:lpstr>
      <vt:lpstr>Arimo</vt:lpstr>
      <vt:lpstr>Proxima Nova Semibold</vt:lpstr>
      <vt:lpstr>Proxima Nova</vt:lpstr>
      <vt:lpstr>Comic Sans MS</vt:lpstr>
      <vt:lpstr>Oswald</vt:lpstr>
      <vt:lpstr>Helvetica Neue</vt:lpstr>
      <vt:lpstr>Arial</vt:lpstr>
      <vt:lpstr>Modern Writer</vt:lpstr>
      <vt:lpstr>Community Health Workers:  Moving Research Forward</vt:lpstr>
      <vt:lpstr>Welcome!</vt:lpstr>
      <vt:lpstr>Talk about it...</vt:lpstr>
      <vt:lpstr>PowerPoint Presentation</vt:lpstr>
      <vt:lpstr>Community  Health Workers:  Moving Research Forward </vt:lpstr>
      <vt:lpstr>PowerPoint Presentation</vt:lpstr>
      <vt:lpstr>What is the goal for CHWs?</vt:lpstr>
      <vt:lpstr>PowerPoint Presentation</vt:lpstr>
      <vt:lpstr>Communities and Health</vt:lpstr>
      <vt:lpstr>What affects our health?</vt:lpstr>
      <vt:lpstr>Place...</vt:lpstr>
      <vt:lpstr>Schools...</vt:lpstr>
      <vt:lpstr>Food...</vt:lpstr>
      <vt:lpstr>Jobs...</vt:lpstr>
      <vt:lpstr>Health...</vt:lpstr>
      <vt:lpstr>What are other questions we might have about where we live?</vt:lpstr>
      <vt:lpstr>Healthy lives</vt:lpstr>
      <vt:lpstr>What is each environment like?</vt:lpstr>
      <vt:lpstr>Let’s jump ahead 15 years...</vt:lpstr>
      <vt:lpstr>Differences in communities</vt:lpstr>
      <vt:lpstr>Differences in communities</vt:lpstr>
      <vt:lpstr>Differences in communities</vt:lpstr>
      <vt:lpstr>Let’s look at another example...</vt:lpstr>
      <vt:lpstr>What about the United States? </vt:lpstr>
      <vt:lpstr>What are some of the issues here in the United States?</vt:lpstr>
      <vt:lpstr>How can we  decrease these inequalities?</vt:lpstr>
      <vt:lpstr>Why study people from more groups and communities?</vt:lpstr>
      <vt:lpstr>Studying people from more groups and communities...Why?</vt:lpstr>
      <vt:lpstr>Who do researchers study?</vt:lpstr>
      <vt:lpstr>Studying different groups </vt:lpstr>
      <vt:lpstr>Two areas  in Chicago</vt:lpstr>
      <vt:lpstr>Two areas in Chicago </vt:lpstr>
      <vt:lpstr>Two neighborhoods in Chicago </vt:lpstr>
      <vt:lpstr>Are you surprised? Why or why not?</vt:lpstr>
      <vt:lpstr>Feelings about Research</vt:lpstr>
      <vt:lpstr>I have doubts...</vt:lpstr>
      <vt:lpstr>What are some reasons people might say NO to research?</vt:lpstr>
      <vt:lpstr>Why do people have doubts?</vt:lpstr>
      <vt:lpstr>Community Health Workers:  Moving Research Forward</vt:lpstr>
      <vt:lpstr>Science</vt:lpstr>
      <vt:lpstr>What does the word science make you think of?</vt:lpstr>
      <vt:lpstr>How do you learn new things?</vt:lpstr>
      <vt:lpstr>What is science then?</vt:lpstr>
      <vt:lpstr>Finding new information</vt:lpstr>
      <vt:lpstr>Thinking like a researcher</vt:lpstr>
      <vt:lpstr>How we know if something works </vt:lpstr>
      <vt:lpstr>How we know if something works </vt:lpstr>
      <vt:lpstr>How we know if something works </vt:lpstr>
      <vt:lpstr>How we know if something works </vt:lpstr>
      <vt:lpstr>How we know if something works </vt:lpstr>
      <vt:lpstr>How we know if something works </vt:lpstr>
      <vt:lpstr>The Scientific Method</vt:lpstr>
      <vt:lpstr>More about the scientific method</vt:lpstr>
      <vt:lpstr>More about the hypothesis</vt:lpstr>
      <vt:lpstr>Marta’s hypothesis</vt:lpstr>
      <vt:lpstr>Variables</vt:lpstr>
      <vt:lpstr>Strange results... </vt:lpstr>
      <vt:lpstr>Strange results... </vt:lpstr>
      <vt:lpstr>Let’s try our own experiment...</vt:lpstr>
      <vt:lpstr>Scientific Research</vt:lpstr>
      <vt:lpstr>What is scientific research like today?</vt:lpstr>
      <vt:lpstr>What is research like today?</vt:lpstr>
      <vt:lpstr>Who is involved in research?</vt:lpstr>
      <vt:lpstr>What is research like today?</vt:lpstr>
      <vt:lpstr>Different kinds of information</vt:lpstr>
      <vt:lpstr>Different Kinds of Research</vt:lpstr>
      <vt:lpstr>Different types of research</vt:lpstr>
      <vt:lpstr>Qualitative or Quantitative?</vt:lpstr>
      <vt:lpstr>Different types of research</vt:lpstr>
      <vt:lpstr>Different types of research - Non-Experimental</vt:lpstr>
      <vt:lpstr>Let’s try...cross-sectional or longitudinal?</vt:lpstr>
      <vt:lpstr>Let’s try...cross-sectional or longitudinal?</vt:lpstr>
      <vt:lpstr>Non-Experimental Unblinded research</vt:lpstr>
      <vt:lpstr>Quasi-Experimental Studies</vt:lpstr>
      <vt:lpstr>Choosing people </vt:lpstr>
      <vt:lpstr>PowerPoint Presentation</vt:lpstr>
      <vt:lpstr>Blinded Research: Single or Double</vt:lpstr>
      <vt:lpstr>Triple blind studies</vt:lpstr>
      <vt:lpstr>Let’s try...</vt:lpstr>
      <vt:lpstr>Let’s try...</vt:lpstr>
      <vt:lpstr>The placebo effect</vt:lpstr>
      <vt:lpstr>The Placebo Effect  </vt:lpstr>
      <vt:lpstr>Measuring and Keeping Track of Information</vt:lpstr>
      <vt:lpstr>Measuring information correctly</vt:lpstr>
      <vt:lpstr>Information in studies</vt:lpstr>
      <vt:lpstr>Tools for Measuring</vt:lpstr>
      <vt:lpstr>Tools for Measuring</vt:lpstr>
      <vt:lpstr>Collecting information</vt:lpstr>
      <vt:lpstr>What do they collect? Where does it go?</vt:lpstr>
      <vt:lpstr>How is information stored?</vt:lpstr>
      <vt:lpstr>Keeping track of information helps...</vt:lpstr>
      <vt:lpstr>Ideas about research</vt:lpstr>
      <vt:lpstr>Participant Rights</vt:lpstr>
      <vt:lpstr>Keeping people safe:  The Milgram Experiment</vt:lpstr>
      <vt:lpstr>What kind of rights do participants have today? </vt:lpstr>
      <vt:lpstr>What is the IRB?</vt:lpstr>
      <vt:lpstr>What else does the IRB do?</vt:lpstr>
      <vt:lpstr>What else does the IRB do?</vt:lpstr>
      <vt:lpstr>What advice do you have?</vt:lpstr>
      <vt:lpstr>Research and the Community</vt:lpstr>
      <vt:lpstr>What communities are you a part of?</vt:lpstr>
      <vt:lpstr>Choosing people for studies</vt:lpstr>
      <vt:lpstr>The right people...</vt:lpstr>
      <vt:lpstr>Getting the right participants</vt:lpstr>
      <vt:lpstr>Finding Study Participants</vt:lpstr>
      <vt:lpstr>Communication in the field...</vt:lpstr>
      <vt:lpstr>Find people to participate in research</vt:lpstr>
      <vt:lpstr>Learning about research</vt:lpstr>
      <vt:lpstr>Keeping community members engaged in the study...</vt:lpstr>
      <vt:lpstr>C  Research rules</vt:lpstr>
      <vt:lpstr>Engaging Participants</vt:lpstr>
      <vt:lpstr>Engaging Participants</vt:lpstr>
      <vt:lpstr>C Who do we talk to? What do we tell them?</vt:lpstr>
      <vt:lpstr>Staying connected</vt:lpstr>
      <vt:lpstr>Staying connected</vt:lpstr>
      <vt:lpstr>C  Signs</vt:lpstr>
      <vt:lpstr>Explaining ideas to patients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Workers:  Moving Research Forward</dc:title>
  <dc:creator>Rieger, Lauren Walsh</dc:creator>
  <cp:lastModifiedBy>Walsh, Lauren T</cp:lastModifiedBy>
  <cp:revision>3</cp:revision>
  <dcterms:modified xsi:type="dcterms:W3CDTF">2019-08-02T19:50:12Z</dcterms:modified>
  <cp:contentStatus/>
</cp:coreProperties>
</file>